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GillSans-bold.fntdata"/><Relationship Id="rId16" Type="http://schemas.openxmlformats.org/officeDocument/2006/relationships/slide" Target="slides/slide10.xml"/><Relationship Id="rId38" Type="http://schemas.openxmlformats.org/officeDocument/2006/relationships/font" Target="fonts/Gill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7aec43236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7aec43236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7aec43236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7aec43236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7aec43236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7aec4323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affiché code source car module le + court et permet d’expliquer comment créer un module</a:t>
            </a:r>
            <a:endParaRPr sz="1600"/>
          </a:p>
          <a:p>
            <a:pPr indent="0" lvl="0" marL="0" rtl="0" algn="l">
              <a:spcBef>
                <a:spcPts val="0"/>
              </a:spcBef>
              <a:spcAft>
                <a:spcPts val="0"/>
              </a:spcAft>
              <a:buNone/>
            </a:pPr>
            <a:r>
              <a:rPr lang="fr" sz="1600"/>
              <a:t>et code très explicite, même si jamais fait de python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expliquer brièvement code source et expliquer que créer module = simple, et on veut que ce soit simple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On voit que cette classe hérite de AbstractBaseModule et implémente tous les champs abstraits requis, ici seulement la méthode on_receive_packet()</a:t>
            </a:r>
            <a:endParaRPr sz="1600"/>
          </a:p>
          <a:p>
            <a:pPr indent="0" lvl="0" marL="0" rtl="0" algn="l">
              <a:spcBef>
                <a:spcPts val="0"/>
              </a:spcBef>
              <a:spcAft>
                <a:spcPts val="0"/>
              </a:spcAft>
              <a:buNone/>
            </a:pPr>
            <a:r>
              <a:rPr lang="fr" sz="1600"/>
              <a:t>FTPPacketParser a été développé dans le cadre de notre outil, et on voit que ça permet de rendre le code tout de suite plus compréhensible et</a:t>
            </a:r>
            <a:endParaRPr sz="1600"/>
          </a:p>
          <a:p>
            <a:pPr indent="0" lvl="0" marL="0" rtl="0" algn="l">
              <a:spcBef>
                <a:spcPts val="0"/>
              </a:spcBef>
              <a:spcAft>
                <a:spcPts val="0"/>
              </a:spcAft>
              <a:buNone/>
            </a:pPr>
            <a:r>
              <a:rPr lang="fr" sz="1600"/>
              <a:t>tourné vers le “quoi faire” plutôt que le “comment faire” : en tout cas pour des tâches simples</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7aec43236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7aec43236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module + complexe que précédent car : 3 points du diapo</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7aec43236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7aec43236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ceci est un exemple de cas où le client télécharge un fichier file.txt depuis le serveur en utilisant le mode passif</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il a fallu implémenter cette logique pour pouvoir correctement intercepter les fichiers transférés dans un sens comme dans l’autre</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7aec43236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7aec43236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lorsqu’on reçoit un paquet, on vérifie s’il s’agit d’une requête ou réponse HTTP</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en fonction du résultat, on va chercher des données intéressantes dans la requête ou réponse et on les affiche à l’écran</a:t>
            </a:r>
            <a:endParaRPr sz="1600"/>
          </a:p>
          <a:p>
            <a:pPr indent="0" lvl="0" marL="0" rtl="0" algn="l">
              <a:spcBef>
                <a:spcPts val="0"/>
              </a:spcBef>
              <a:spcAft>
                <a:spcPts val="0"/>
              </a:spcAft>
              <a:buNone/>
            </a:pPr>
            <a:r>
              <a:rPr lang="fr" sz="1600"/>
              <a:t>ces données sont donc des tokens d’authentification ou des cookies (en-têtes), ou bien le corps de requêtes post permettant</a:t>
            </a:r>
            <a:endParaRPr sz="1600"/>
          </a:p>
          <a:p>
            <a:pPr indent="0" lvl="0" marL="0" rtl="0" algn="l">
              <a:spcBef>
                <a:spcPts val="0"/>
              </a:spcBef>
              <a:spcAft>
                <a:spcPts val="0"/>
              </a:spcAft>
              <a:buNone/>
            </a:pPr>
            <a:r>
              <a:rPr lang="fr" sz="1600"/>
              <a:t>d’accéder aux données de formulaire</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7aec43236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7aec43236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lorsqu’on reçoit un paquet, on vérifie s’il s’agit d’une requête ou réponse HTTP</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en fonction du résultat, on va chercher des données intéressantes dans la requête ou réponse et on les affiche à l’écran</a:t>
            </a:r>
            <a:endParaRPr sz="1600"/>
          </a:p>
          <a:p>
            <a:pPr indent="0" lvl="0" marL="0" rtl="0" algn="l">
              <a:spcBef>
                <a:spcPts val="0"/>
              </a:spcBef>
              <a:spcAft>
                <a:spcPts val="0"/>
              </a:spcAft>
              <a:buNone/>
            </a:pPr>
            <a:r>
              <a:rPr lang="fr" sz="1600"/>
              <a:t>ces données sont donc des tokens d’authentification ou des cookies (en-têtes), ou bien le corps de requêtes post permettant</a:t>
            </a:r>
            <a:endParaRPr sz="1600"/>
          </a:p>
          <a:p>
            <a:pPr indent="0" lvl="0" marL="0" rtl="0" algn="l">
              <a:spcBef>
                <a:spcPts val="0"/>
              </a:spcBef>
              <a:spcAft>
                <a:spcPts val="0"/>
              </a:spcAft>
              <a:buNone/>
            </a:pPr>
            <a:r>
              <a:rPr lang="fr" sz="1600"/>
              <a:t>d’accéder aux données de formulaire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voici une partie du code de ce module, juste à des fins d’illustration, mais il est franchement simple à comprendre et donc pas besoin</a:t>
            </a:r>
            <a:endParaRPr sz="1600"/>
          </a:p>
          <a:p>
            <a:pPr indent="0" lvl="0" marL="0" rtl="0" algn="l">
              <a:spcBef>
                <a:spcPts val="0"/>
              </a:spcBef>
              <a:spcAft>
                <a:spcPts val="0"/>
              </a:spcAft>
              <a:buNone/>
            </a:pPr>
            <a:r>
              <a:rPr lang="fr" sz="1600"/>
              <a:t>de passer du temps à l’expliquer</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7aec43236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7aec43236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on se s’intéresse qu’au corps des réponses HTTP, et on utilise l’en</a:t>
            </a:r>
            <a:r>
              <a:rPr lang="fr" sz="1600"/>
              <a:t>-tête Content-Type pour obtenir le type du fichier transmis</a:t>
            </a:r>
            <a:endParaRPr sz="1600"/>
          </a:p>
          <a:p>
            <a:pPr indent="0" lvl="0" marL="0" rtl="0" algn="l">
              <a:spcBef>
                <a:spcPts val="0"/>
              </a:spcBef>
              <a:spcAft>
                <a:spcPts val="0"/>
              </a:spcAft>
              <a:buNone/>
            </a:pPr>
            <a:r>
              <a:rPr lang="fr" sz="1600"/>
              <a:t>si le content-type ne fait pas partie des types à ignorer, alors le fichier est copié. par exemple, on ne s’intéresse pas aux fichiers</a:t>
            </a:r>
            <a:endParaRPr sz="1600"/>
          </a:p>
          <a:p>
            <a:pPr indent="0" lvl="0" marL="0" rtl="0" algn="l">
              <a:spcBef>
                <a:spcPts val="0"/>
              </a:spcBef>
              <a:spcAft>
                <a:spcPts val="0"/>
              </a:spcAft>
              <a:buNone/>
            </a:pPr>
            <a:r>
              <a:rPr lang="fr" sz="1600"/>
              <a:t>.css ou aux fichiers de police de caractère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nous avons un problème lorsque la taille du fichier est trop importante pour que celui-ci soit transmis dans un seul paquet (ce qui</a:t>
            </a:r>
            <a:endParaRPr sz="1600"/>
          </a:p>
          <a:p>
            <a:pPr indent="0" lvl="0" marL="0" rtl="0" algn="l">
              <a:spcBef>
                <a:spcPts val="0"/>
              </a:spcBef>
              <a:spcAft>
                <a:spcPts val="0"/>
              </a:spcAft>
              <a:buNone/>
            </a:pPr>
            <a:r>
              <a:rPr lang="fr" sz="1600"/>
              <a:t>représente malheureusement la majorité des fichiers), mais il s’agit là du dernier module en date, qui n’a pas eu le temps d’être peaufiné</a:t>
            </a:r>
            <a:endParaRPr sz="1600"/>
          </a:p>
          <a:p>
            <a:pPr indent="0" lvl="0" marL="0" rtl="0" algn="l">
              <a:spcBef>
                <a:spcPts val="0"/>
              </a:spcBef>
              <a:spcAft>
                <a:spcPts val="0"/>
              </a:spcAft>
              <a:buNone/>
            </a:pPr>
            <a:r>
              <a:rPr lang="fr" sz="1600"/>
              <a:t>de plus, le lien entre la réponse et la requête n’est pas effectué, ce qui fait qu’on récupère des fichiers sans connaître la requête d’origine,</a:t>
            </a:r>
            <a:endParaRPr sz="1600"/>
          </a:p>
          <a:p>
            <a:pPr indent="0" lvl="0" marL="0" rtl="0" algn="l">
              <a:spcBef>
                <a:spcPts val="0"/>
              </a:spcBef>
              <a:spcAft>
                <a:spcPts val="0"/>
              </a:spcAft>
              <a:buNone/>
            </a:pPr>
            <a:r>
              <a:rPr lang="fr" sz="1600"/>
              <a:t>et donc le nom du fichier par exemple</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7aec43236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7aec43236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python :</a:t>
            </a:r>
            <a:endParaRPr sz="1600"/>
          </a:p>
          <a:p>
            <a:pPr indent="-349250" lvl="0" marL="457200" rtl="0" algn="l">
              <a:spcBef>
                <a:spcPts val="0"/>
              </a:spcBef>
              <a:spcAft>
                <a:spcPts val="0"/>
              </a:spcAft>
              <a:buSzPts val="1900"/>
              <a:buChar char="-"/>
            </a:pPr>
            <a:r>
              <a:rPr lang="fr" sz="1600"/>
              <a:t>langage interprété : pas besoin de compiler des trucs qui dépendent de la machine et portabilité</a:t>
            </a:r>
            <a:endParaRPr sz="1600"/>
          </a:p>
          <a:p>
            <a:pPr indent="-349250" lvl="0" marL="457200" rtl="0" algn="l">
              <a:spcBef>
                <a:spcPts val="0"/>
              </a:spcBef>
              <a:spcAft>
                <a:spcPts val="0"/>
              </a:spcAft>
              <a:buSzPts val="1900"/>
              <a:buChar char="-"/>
            </a:pPr>
            <a:r>
              <a:rPr lang="fr" sz="1600"/>
              <a:t>syntaxe claire et concise : bon ratio de qtt de code / fonctionnalité, donc permet de programmer trucs complexes en peu de lignes</a:t>
            </a:r>
            <a:endParaRPr sz="1600"/>
          </a:p>
          <a:p>
            <a:pPr indent="-349250" lvl="0" marL="457200" rtl="0" algn="l">
              <a:spcBef>
                <a:spcPts val="0"/>
              </a:spcBef>
              <a:spcAft>
                <a:spcPts val="0"/>
              </a:spcAft>
              <a:buSzPts val="1900"/>
              <a:buChar char="-"/>
            </a:pPr>
            <a:r>
              <a:rPr lang="fr" sz="1600"/>
              <a:t>écosystème : énormément de bibliothèques existent, pour presque tout. Avec les bonnes bibliothèques, on peut créer des outils spécifiques en peu de code et de temps.</a:t>
            </a:r>
            <a:endParaRPr sz="1600"/>
          </a:p>
          <a:p>
            <a:pPr indent="-349250" lvl="0" marL="457200" rtl="0" algn="l">
              <a:spcBef>
                <a:spcPts val="0"/>
              </a:spcBef>
              <a:spcAft>
                <a:spcPts val="0"/>
              </a:spcAft>
              <a:buSzPts val="1900"/>
              <a:buChar char="-"/>
            </a:pPr>
            <a:r>
              <a:rPr lang="fr" sz="1600"/>
              <a:t>cyber : c’est pour toutes ces raisons que ce langage est apprécié dans le domaine de la cybersécurité</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scapy :</a:t>
            </a:r>
            <a:endParaRPr sz="1600"/>
          </a:p>
          <a:p>
            <a:pPr indent="-349250" lvl="0" marL="457200" rtl="0" algn="l">
              <a:spcBef>
                <a:spcPts val="0"/>
              </a:spcBef>
              <a:spcAft>
                <a:spcPts val="0"/>
              </a:spcAft>
              <a:buSzPts val="1900"/>
              <a:buChar char="-"/>
            </a:pPr>
            <a:r>
              <a:rPr lang="fr" sz="1600"/>
              <a:t>traitement de paquet en python : programme et bibliothèque peut être utilisé comme programme avec shell interactif de scapy, ou importé comme module Python</a:t>
            </a:r>
            <a:endParaRPr sz="1600"/>
          </a:p>
          <a:p>
            <a:pPr indent="0" lvl="0" marL="457200" rtl="0" algn="l">
              <a:spcBef>
                <a:spcPts val="0"/>
              </a:spcBef>
              <a:spcAft>
                <a:spcPts val="0"/>
              </a:spcAft>
              <a:buNone/>
            </a:pPr>
            <a:r>
              <a:rPr lang="fr" sz="1600"/>
              <a:t>qui permet d’effectuer du traitement et de la création de paquet en Python</a:t>
            </a:r>
            <a:endParaRPr sz="1600"/>
          </a:p>
          <a:p>
            <a:pPr indent="-349250" lvl="0" marL="457200" rtl="0" algn="l">
              <a:spcBef>
                <a:spcPts val="0"/>
              </a:spcBef>
              <a:spcAft>
                <a:spcPts val="0"/>
              </a:spcAft>
              <a:buSzPts val="1900"/>
              <a:buChar char="-"/>
            </a:pPr>
            <a:r>
              <a:rPr lang="fr" sz="1600"/>
              <a:t>syntaxe simple : en 1 ligne de code, on peut écouter une interface réseau, ou bien créer un paquet personnalisé en paramétrant chaque couche du modèle TCP/IP</a:t>
            </a:r>
            <a:endParaRPr sz="1600"/>
          </a:p>
          <a:p>
            <a:pPr indent="-349250" lvl="0" marL="457200" rtl="0" algn="l">
              <a:spcBef>
                <a:spcPts val="0"/>
              </a:spcBef>
              <a:spcAft>
                <a:spcPts val="0"/>
              </a:spcAft>
              <a:buSzPts val="1900"/>
              <a:buChar char="-"/>
            </a:pPr>
            <a:r>
              <a:rPr lang="fr" sz="1600"/>
              <a:t>flexibilité : fournit des fonctions de manipulation de paquet, et bien d’autres, sans se préoccuper de ce qu’on en fait. Par exemple, on peut créer des paquets donc le payload est invalide et les émettre sur le réseau</a:t>
            </a:r>
            <a:endParaRPr sz="1600"/>
          </a:p>
          <a:p>
            <a:pPr indent="-349250" lvl="0" marL="457200" rtl="0" algn="l">
              <a:spcBef>
                <a:spcPts val="0"/>
              </a:spcBef>
              <a:spcAft>
                <a:spcPts val="0"/>
              </a:spcAft>
              <a:buSzPts val="1900"/>
              <a:buChar char="-"/>
            </a:pPr>
            <a:r>
              <a:rPr lang="fr" sz="1600"/>
              <a:t>à jour : de nouvelles versions sortent régulièrement et des améliorations sont donc apportées en continu</a:t>
            </a:r>
            <a:endParaRPr sz="1600"/>
          </a:p>
          <a:p>
            <a:pPr indent="0" lvl="0" marL="0" rtl="0" algn="l">
              <a:spcBef>
                <a:spcPts val="0"/>
              </a:spcBef>
              <a:spcAft>
                <a:spcPts val="0"/>
              </a:spcAft>
              <a:buNone/>
            </a:pPr>
            <a:r>
              <a:t/>
            </a:r>
            <a:endParaRPr sz="1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7aec43236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7aec43236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7bb85e0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7bb85e0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rPr>
              <a:t>Perte, ou non-capture de paquets : qd beaucoup de trafic d’un coup, sur un délai court, certains paquets ne sont pas capturés par Scapy</a:t>
            </a:r>
            <a:endParaRPr sz="1600">
              <a:solidFill>
                <a:schemeClr val="dk1"/>
              </a:solidFill>
            </a:endParaRPr>
          </a:p>
          <a:p>
            <a:pPr indent="0" lvl="0" marL="0" rtl="0" algn="l">
              <a:spcBef>
                <a:spcPts val="0"/>
              </a:spcBef>
              <a:spcAft>
                <a:spcPts val="0"/>
              </a:spcAft>
              <a:buNone/>
            </a:pPr>
            <a:r>
              <a:rPr lang="fr" sz="1600">
                <a:solidFill>
                  <a:schemeClr val="dk1"/>
                </a:solidFill>
              </a:rPr>
              <a:t>problèmes d’optimisation avec certaines configuration d’après forums. Ici, l’impact est que le module ftp.transfer_files ne fonctionne pas correctement</a:t>
            </a:r>
            <a:endParaRPr sz="1600">
              <a:solidFill>
                <a:schemeClr val="dk1"/>
              </a:solidFill>
            </a:endParaRPr>
          </a:p>
          <a:p>
            <a:pPr indent="0" lvl="0" marL="0" rtl="0" algn="l">
              <a:spcBef>
                <a:spcPts val="0"/>
              </a:spcBef>
              <a:spcAft>
                <a:spcPts val="0"/>
              </a:spcAft>
              <a:buNone/>
            </a:pPr>
            <a:r>
              <a:rPr lang="fr" sz="1600">
                <a:solidFill>
                  <a:schemeClr val="dk1"/>
                </a:solidFill>
              </a:rPr>
              <a:t>si des fichiers relativement volumineux sont transférés, (à partir de 1Mo environ)</a:t>
            </a:r>
            <a:endParaRPr sz="1600">
              <a:solidFill>
                <a:schemeClr val="dk1"/>
              </a:solidFill>
            </a:endParaRPr>
          </a:p>
          <a:p>
            <a:pPr indent="0" lvl="0" marL="0" rtl="0" algn="l">
              <a:spcBef>
                <a:spcPts val="0"/>
              </a:spcBef>
              <a:spcAft>
                <a:spcPts val="0"/>
              </a:spcAft>
              <a:buNone/>
            </a:pPr>
            <a:r>
              <a:rPr lang="fr" sz="1600">
                <a:solidFill>
                  <a:schemeClr val="dk1"/>
                </a:solidFill>
              </a:rPr>
              <a:t>utilisation de la libpcap = configuration dans Scapy =&gt; résout partiellement le pb mais des soucis subsistent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fr" sz="1600">
                <a:solidFill>
                  <a:schemeClr val="dk1"/>
                </a:solidFill>
              </a:rPr>
              <a:t>Méthodologie : par rapport à l’architecture du projet, il n’est pas facile, au sein d’un module, d’écrire la logique du protocole applicatif ciblé, étant</a:t>
            </a:r>
            <a:endParaRPr sz="1600">
              <a:solidFill>
                <a:schemeClr val="dk1"/>
              </a:solidFill>
            </a:endParaRPr>
          </a:p>
          <a:p>
            <a:pPr indent="0" lvl="0" marL="0" rtl="0" algn="l">
              <a:spcBef>
                <a:spcPts val="0"/>
              </a:spcBef>
              <a:spcAft>
                <a:spcPts val="0"/>
              </a:spcAft>
              <a:buNone/>
            </a:pPr>
            <a:r>
              <a:rPr lang="fr" sz="1600">
                <a:solidFill>
                  <a:schemeClr val="dk1"/>
                </a:solidFill>
              </a:rPr>
              <a:t>donné qu’à l’origine ça a vraiment été pensé pour permettre l’analyse des paquets uns à uns. Du coup on arrive rapidement à du code pas très lisible</a:t>
            </a:r>
            <a:endParaRPr sz="1600">
              <a:solidFill>
                <a:schemeClr val="dk1"/>
              </a:solidFill>
            </a:endParaRPr>
          </a:p>
          <a:p>
            <a:pPr indent="0" lvl="0" marL="0" rtl="0" algn="l">
              <a:spcBef>
                <a:spcPts val="0"/>
              </a:spcBef>
              <a:spcAft>
                <a:spcPts val="0"/>
              </a:spcAft>
              <a:buNone/>
            </a:pPr>
            <a:r>
              <a:rPr lang="fr" sz="1600">
                <a:solidFill>
                  <a:schemeClr val="dk1"/>
                </a:solidFill>
              </a:rPr>
              <a:t>et sujet à des bugs si les fonctionnalités dans Wirefish ne sont pas suffisantes. Le module ftp.transfer_files est un bon exemple.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fr" sz="1600">
                <a:solidFill>
                  <a:schemeClr val="dk1"/>
                </a:solidFill>
              </a:rPr>
              <a:t>Limites d’un module : quand s’arrête un module ? on peut être tenté de repartir d’un module existant et de l’améliorer pour se baser sur le code déjà</a:t>
            </a:r>
            <a:endParaRPr sz="1600">
              <a:solidFill>
                <a:schemeClr val="dk1"/>
              </a:solidFill>
            </a:endParaRPr>
          </a:p>
          <a:p>
            <a:pPr indent="0" lvl="0" marL="0" rtl="0" algn="l">
              <a:spcBef>
                <a:spcPts val="0"/>
              </a:spcBef>
              <a:spcAft>
                <a:spcPts val="0"/>
              </a:spcAft>
              <a:buNone/>
            </a:pPr>
            <a:r>
              <a:rPr lang="fr" sz="1600">
                <a:solidFill>
                  <a:schemeClr val="dk1"/>
                </a:solidFill>
              </a:rPr>
              <a:t>existant, alors qu’un module devrait être spécialisé. Au final, ça rejoint un peu le problème de méthodologie pusiqu’on se retrouve à programmer</a:t>
            </a:r>
            <a:endParaRPr sz="1600">
              <a:solidFill>
                <a:schemeClr val="dk1"/>
              </a:solidFill>
            </a:endParaRPr>
          </a:p>
          <a:p>
            <a:pPr indent="0" lvl="0" marL="0" rtl="0" algn="l">
              <a:spcBef>
                <a:spcPts val="0"/>
              </a:spcBef>
              <a:spcAft>
                <a:spcPts val="0"/>
              </a:spcAft>
              <a:buNone/>
            </a:pPr>
            <a:r>
              <a:rPr lang="fr" sz="1600">
                <a:solidFill>
                  <a:schemeClr val="dk1"/>
                </a:solidFill>
              </a:rPr>
              <a:t>un module à rallonge qui apprend à comprendre le protocole applicatif ciblé, et il devient en quelque sorte un « client muet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7aec43236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7aec43236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stocker logs : rediriger logs vers un fichier à part, mais pourrait être fait avec le terminal qui exécute le programme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fichier de configuration : rendre les différents modules paramétrables à l’aide d’un fichier de configuration au format texte facile à lire et à éditer, donc format YAML intéressant</a:t>
            </a:r>
            <a:endParaRPr sz="1600"/>
          </a:p>
          <a:p>
            <a:pPr indent="0" lvl="0" marL="0" rtl="0" algn="l">
              <a:spcBef>
                <a:spcPts val="0"/>
              </a:spcBef>
              <a:spcAft>
                <a:spcPts val="0"/>
              </a:spcAft>
              <a:buNone/>
            </a:pPr>
            <a:r>
              <a:rPr lang="fr" sz="1600"/>
              <a:t>Une utilité pourrait être, par exemple, d’indiquer la taille maximum des fichiers à enregistrer localement, ou bien de spécifier quelles extensions ignorer : par exemple pour ftp.transfer_files</a:t>
            </a:r>
            <a:endParaRPr sz="1600"/>
          </a:p>
          <a:p>
            <a:pPr indent="0" lvl="0" marL="0" rtl="0" algn="l">
              <a:spcBef>
                <a:spcPts val="0"/>
              </a:spcBef>
              <a:spcAft>
                <a:spcPts val="0"/>
              </a:spcAft>
              <a:buNone/>
            </a:pPr>
            <a:r>
              <a:rPr lang="fr" sz="1600"/>
              <a:t>on pourrait dire de ne sauvegarder que les .zip</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optimisation : mettre en place un système qui ne rend pas l’exécution des modules bloquants : utilisation de threads ?</a:t>
            </a:r>
            <a:endParaRPr sz="1600"/>
          </a:p>
          <a:p>
            <a:pPr indent="0" lvl="0" marL="0" rtl="0" algn="l">
              <a:spcBef>
                <a:spcPts val="0"/>
              </a:spcBef>
              <a:spcAft>
                <a:spcPts val="0"/>
              </a:spcAft>
              <a:buNone/>
            </a:pPr>
            <a:r>
              <a:rPr lang="fr" sz="1600"/>
              <a:t>permettre aussi aux modules d’indiquer quand ils doivent être appelés, sous quelles conditions, car là chaque paquet est transmis à chaque module et c’est vrm pas efficace</a:t>
            </a:r>
            <a:endParaRPr sz="1600"/>
          </a:p>
          <a:p>
            <a:pPr indent="0" lvl="0" marL="0" rtl="0" algn="l">
              <a:spcBef>
                <a:spcPts val="0"/>
              </a:spcBef>
              <a:spcAft>
                <a:spcPts val="0"/>
              </a:spcAft>
              <a:buNone/>
            </a:pPr>
            <a:r>
              <a:rPr lang="fr" sz="1600"/>
              <a:t>cela éviterait de faire des vérifications dans le code des modules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lecture de fichiers de capture réseau : cette fonctionnalité semble très intéressante, puisque notre outil pourrait faire tous les traitements et utiliser les modules sur des captures réseau</a:t>
            </a:r>
            <a:endParaRPr sz="1600"/>
          </a:p>
          <a:p>
            <a:pPr indent="0" lvl="0" marL="0" rtl="0" algn="l">
              <a:spcBef>
                <a:spcPts val="0"/>
              </a:spcBef>
              <a:spcAft>
                <a:spcPts val="0"/>
              </a:spcAft>
              <a:buNone/>
            </a:pPr>
            <a:r>
              <a:rPr lang="fr" sz="1600"/>
              <a:t>déjà enregistrées. plus de problème de performance ou de perte de paquet. En cas de crash, pas de perte potentielle de données sensibles car elles se trouvent tjrs dans la capture.</a:t>
            </a:r>
            <a:endParaRPr sz="1600"/>
          </a:p>
          <a:p>
            <a:pPr indent="0" lvl="0" marL="0" rtl="0" algn="l">
              <a:spcBef>
                <a:spcPts val="0"/>
              </a:spcBef>
              <a:spcAft>
                <a:spcPts val="0"/>
              </a:spcAft>
              <a:buNone/>
            </a:pPr>
            <a:r>
              <a:rPr lang="fr" sz="1600"/>
              <a:t>En plus, wirefish pourrait être utilisé dans d’autres domaines, comme potentiellement des CTFs.</a:t>
            </a:r>
            <a:endParaRPr sz="1600"/>
          </a:p>
          <a:p>
            <a:pPr indent="0" lvl="0" marL="0" rtl="0" algn="l">
              <a:spcBef>
                <a:spcPts val="0"/>
              </a:spcBef>
              <a:spcAft>
                <a:spcPts val="0"/>
              </a:spcAft>
              <a:buNone/>
            </a:pPr>
            <a:r>
              <a:rPr lang="fr" sz="1600"/>
              <a:t>Si jamais on devait continuer le développement de wirefish, cette fonctionnalité serait la première ajoutée.</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7aec43236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7aec43236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7aec43236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7aec43236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rPr>
              <a:t>Le choix de ces technos c’est aussi fait pour maximiser nôtre valeur à l’embauche : car avoir une expérience en Python et en capture et manipulation de paquets avec Scapy pourraient peser dans la balance si on souhaite continuer à faire de la technique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7aec43236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27aec43236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rPr>
              <a:t>outil en CLI</a:t>
            </a:r>
            <a:endParaRPr sz="1600">
              <a:solidFill>
                <a:schemeClr val="dk1"/>
              </a:solidFill>
            </a:endParaRPr>
          </a:p>
          <a:p>
            <a:pPr indent="0" lvl="0" marL="0" rtl="0" algn="l">
              <a:spcBef>
                <a:spcPts val="0"/>
              </a:spcBef>
              <a:spcAft>
                <a:spcPts val="0"/>
              </a:spcAft>
              <a:buNone/>
            </a:pPr>
            <a:r>
              <a:rPr lang="fr" sz="1600"/>
              <a:t>expliquer brièvement le projet</a:t>
            </a:r>
            <a:endParaRPr sz="1600"/>
          </a:p>
          <a:p>
            <a:pPr indent="0" lvl="0" marL="0" rtl="0" algn="l">
              <a:spcBef>
                <a:spcPts val="0"/>
              </a:spcBef>
              <a:spcAft>
                <a:spcPts val="0"/>
              </a:spcAft>
              <a:buNone/>
            </a:pPr>
            <a:r>
              <a:rPr lang="fr" sz="1600"/>
              <a:t>environnement, cadre de travail permettant de développer des bouts de code (modules) spécialisés ayant pour but d’extraire des données sensibles (tokens, username/password, fichiers transférés, etc.) du trafic réseau intercepté</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solidFill>
                  <a:schemeClr val="dk1"/>
                </a:solidFill>
              </a:rPr>
              <a:t>à la base : analyse de réseau, mais finalement le projet a changé de trajectoire</a:t>
            </a:r>
            <a:endParaRPr sz="1600"/>
          </a:p>
          <a:p>
            <a:pPr indent="0" lvl="0" marL="0" rtl="0" algn="l">
              <a:spcBef>
                <a:spcPts val="0"/>
              </a:spcBef>
              <a:spcAft>
                <a:spcPts val="0"/>
              </a:spcAft>
              <a:buNone/>
            </a:pPr>
            <a:r>
              <a:rPr lang="fr" sz="1600"/>
              <a:t>expliquer pq nom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7aec43236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7aec43236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expérimentations : voir les données sensibles échangées sur réseau perso</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TI : machine compromise -&gt; analyse du trafic pour progresser et récolter données intéressantes</a:t>
            </a:r>
            <a:endParaRPr sz="1600"/>
          </a:p>
          <a:p>
            <a:pPr indent="0" lvl="0" marL="0" rtl="0" algn="l">
              <a:spcBef>
                <a:spcPts val="0"/>
              </a:spcBef>
              <a:spcAft>
                <a:spcPts val="0"/>
              </a:spcAft>
              <a:buNone/>
            </a:pPr>
            <a:r>
              <a:rPr lang="fr" sz="1600"/>
              <a:t>[</a:t>
            </a:r>
            <a:r>
              <a:rPr lang="fr" sz="1600"/>
              <a:t>+] </a:t>
            </a:r>
            <a:r>
              <a:rPr lang="fr" sz="1600"/>
              <a:t>wirefish passif sur le réseau</a:t>
            </a:r>
            <a:endParaRPr sz="1600"/>
          </a:p>
          <a:p>
            <a:pPr indent="0" lvl="0" marL="0" rtl="0" algn="l">
              <a:spcBef>
                <a:spcPts val="0"/>
              </a:spcBef>
              <a:spcAft>
                <a:spcPts val="0"/>
              </a:spcAft>
              <a:buNone/>
            </a:pPr>
            <a:r>
              <a:rPr lang="fr" sz="1600"/>
              <a:t>[-] environnement nécessaire pour fonctionner : pyinstaller envisagé mais pas top</a:t>
            </a:r>
            <a:endParaRPr sz="1600"/>
          </a:p>
          <a:p>
            <a:pPr indent="0" lvl="0" marL="0" rtl="0" algn="l">
              <a:spcBef>
                <a:spcPts val="0"/>
              </a:spcBef>
              <a:spcAft>
                <a:spcPts val="0"/>
              </a:spcAft>
              <a:buNone/>
            </a:pPr>
            <a:r>
              <a:rPr lang="fr" sz="1600"/>
              <a:t>[-] droits admin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mitm :</a:t>
            </a:r>
            <a:endParaRPr sz="1600"/>
          </a:p>
          <a:p>
            <a:pPr indent="0" lvl="0" marL="0" rtl="0" algn="l">
              <a:spcBef>
                <a:spcPts val="0"/>
              </a:spcBef>
              <a:spcAft>
                <a:spcPts val="0"/>
              </a:spcAft>
              <a:buNone/>
            </a:pPr>
            <a:r>
              <a:rPr lang="fr" sz="1600"/>
              <a:t>[+] pertinent car fait gagner du temps (outil qui peut être lancé en fond)</a:t>
            </a:r>
            <a:endParaRPr sz="1600"/>
          </a:p>
          <a:p>
            <a:pPr indent="0" lvl="0" marL="0" rtl="0" algn="l">
              <a:spcBef>
                <a:spcPts val="0"/>
              </a:spcBef>
              <a:spcAft>
                <a:spcPts val="0"/>
              </a:spcAft>
              <a:buNone/>
            </a:pPr>
            <a:r>
              <a:rPr lang="fr" sz="1600"/>
              <a:t>[+] outil installé sur machine attaquante : pas de pb d’env</a:t>
            </a:r>
            <a:endParaRPr sz="16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7aec43236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7aec4323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avant toute chose, on a fait un état de l’art des outils les plus connus effectuant de la capture et de l’analyse de trafic réseau, on va donc rapidement</a:t>
            </a:r>
            <a:endParaRPr sz="1600"/>
          </a:p>
          <a:p>
            <a:pPr indent="0" lvl="0" marL="0" rtl="0" algn="l">
              <a:spcBef>
                <a:spcPts val="0"/>
              </a:spcBef>
              <a:spcAft>
                <a:spcPts val="0"/>
              </a:spcAft>
              <a:buNone/>
            </a:pPr>
            <a:r>
              <a:rPr lang="fr" sz="1600"/>
              <a:t>vous parler de 3 logiciels connus (sauf peut-être le dernier)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Wireshark : interface graphique simple, mais qui peut devenir complexe en utilisant fonctionnalités poussées, nombreuses fonctionnalités poussées comme le traitement de VoIP</a:t>
            </a:r>
            <a:endParaRPr sz="1600"/>
          </a:p>
          <a:p>
            <a:pPr indent="0" lvl="0" marL="0" rtl="0" algn="l">
              <a:spcBef>
                <a:spcPts val="0"/>
              </a:spcBef>
              <a:spcAft>
                <a:spcPts val="0"/>
              </a:spcAft>
              <a:buNone/>
            </a:pPr>
            <a:r>
              <a:rPr lang="fr" sz="1600"/>
              <a:t>possibilité de le scripter en Lua, mais plutôt dans l’objectif de faire des tests/POC avant d’intégrer la fonctionnalité dans le projet, en C++</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tcpdump : en CLI, disponible nativement sur bcp de distributions Linux, fonctionnalités - poussées que Wireshark</a:t>
            </a:r>
            <a:endParaRPr sz="1600"/>
          </a:p>
          <a:p>
            <a:pPr indent="0" lvl="0" marL="0" rtl="0" algn="l">
              <a:spcBef>
                <a:spcPts val="0"/>
              </a:spcBef>
              <a:spcAft>
                <a:spcPts val="0"/>
              </a:spcAft>
              <a:buNone/>
            </a:pPr>
            <a:r>
              <a:rPr lang="fr" sz="1600"/>
              <a:t>permet notamment d’afficher ou d’enregistrer à l’écran le trafic réseau et des interfaces spécifiées en appliquant des filtres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NetworkMiner : moins connu, outil d’analyse forensique réseau, utilisé pour capturer le réseau ou extraire des données diverses, comme des fichiers transférés sur</a:t>
            </a:r>
            <a:endParaRPr sz="1600"/>
          </a:p>
          <a:p>
            <a:pPr indent="0" lvl="0" marL="0" rtl="0" algn="l">
              <a:spcBef>
                <a:spcPts val="0"/>
              </a:spcBef>
              <a:spcAft>
                <a:spcPts val="0"/>
              </a:spcAft>
              <a:buNone/>
            </a:pPr>
            <a:r>
              <a:rPr lang="fr" sz="1600"/>
              <a:t>différents protocoles comme HTTP, FTP, SMB, SMTP =&gt; se rapproche + de ce qu’on veut faire</a:t>
            </a:r>
            <a:endParaRPr sz="1600"/>
          </a:p>
          <a:p>
            <a:pPr indent="0" lvl="0" marL="0" rtl="0" algn="l">
              <a:spcBef>
                <a:spcPts val="0"/>
              </a:spcBef>
              <a:spcAft>
                <a:spcPts val="0"/>
              </a:spcAft>
              <a:buNone/>
            </a:pPr>
            <a:r>
              <a:rPr lang="fr" sz="1600"/>
              <a:t>-&gt; nous a donné idée du module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on s’est rendu compte qu’il n’y avait pas vraiment d’outil qui reprend strictement l’idée de notre projet (concept de modules), donc création de qqc = valeur ajoutée</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7aec43236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7aec43236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7aec43236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7aec4323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t>outil en CLI. 1er paramètre = nom de l’action, détermine les autres paramètres attendus et donne la main à l’action correspondante</a:t>
            </a:r>
            <a:endParaRPr sz="1500"/>
          </a:p>
          <a:p>
            <a:pPr indent="0" lvl="0" marL="0" rtl="0" algn="l">
              <a:spcBef>
                <a:spcPts val="0"/>
              </a:spcBef>
              <a:spcAft>
                <a:spcPts val="0"/>
              </a:spcAft>
              <a:buNone/>
            </a:pPr>
            <a:r>
              <a:rPr lang="fr" sz="1500"/>
              <a:t>après avoir fait des vérif sur les paramètres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u="sng"/>
              <a:t>show-interfaces :</a:t>
            </a:r>
            <a:r>
              <a:rPr lang="fr" sz="1500"/>
              <a:t> affiche l’ensemble des interfaces réseau disponibles, avec des détails comme l’adresse MAC ou l’adresse IPv4 associée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u="sng"/>
              <a:t>print-packets :</a:t>
            </a:r>
            <a:r>
              <a:rPr lang="fr" sz="1500"/>
              <a:t> écouter une ou plusieurs interfaces et affiche des informations élémentaires sur les paquets en ligne de console (filtrage possible)</a:t>
            </a:r>
            <a:endParaRPr sz="1500"/>
          </a:p>
          <a:p>
            <a:pPr indent="0" lvl="0" marL="0" rtl="0" algn="l">
              <a:spcBef>
                <a:spcPts val="0"/>
              </a:spcBef>
              <a:spcAft>
                <a:spcPts val="0"/>
              </a:spcAft>
              <a:buNone/>
            </a:pPr>
            <a:r>
              <a:rPr lang="fr" sz="1500"/>
              <a:t>-&gt; inutile à part pour faire genre jui un hacker, vérif si outil fonctionne bien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u="sng"/>
              <a:t>sniff-data :</a:t>
            </a:r>
            <a:r>
              <a:rPr lang="fr" sz="1500"/>
              <a:t> analyser le trafic en temps réel et d’en extraire les données sensibles à l’aide des modules activés</a:t>
            </a:r>
            <a:endParaRPr sz="1500"/>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7aec43236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7aec43236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fr" sz="1600"/>
              <a:t>écoute des interfaces spécifiées</a:t>
            </a:r>
            <a:endParaRPr sz="1600"/>
          </a:p>
          <a:p>
            <a:pPr indent="-349250" lvl="0" marL="457200" rtl="0" algn="l">
              <a:spcBef>
                <a:spcPts val="0"/>
              </a:spcBef>
              <a:spcAft>
                <a:spcPts val="0"/>
              </a:spcAft>
              <a:buSzPts val="1900"/>
              <a:buAutoNum type="arabicPeriod"/>
            </a:pPr>
            <a:r>
              <a:rPr lang="fr" sz="1600"/>
              <a:t>pour chaque paquet, on le transmet à chaque module activé qui ne doit pas le modifier</a:t>
            </a:r>
            <a:endParaRPr sz="1600"/>
          </a:p>
          <a:p>
            <a:pPr indent="-349250" lvl="0" marL="457200" rtl="0" algn="l">
              <a:spcBef>
                <a:spcPts val="0"/>
              </a:spcBef>
              <a:spcAft>
                <a:spcPts val="0"/>
              </a:spcAft>
              <a:buSzPts val="1900"/>
              <a:buAutoNum type="arabicPeriod"/>
            </a:pPr>
            <a:r>
              <a:rPr lang="fr" sz="1600"/>
              <a:t>traitement du paquet par les modules à l’aide (ou non) de fonctionnalités de bases fournies par notre outil</a:t>
            </a:r>
            <a:endParaRPr sz="1600"/>
          </a:p>
          <a:p>
            <a:pPr indent="-349250" lvl="1" marL="914400" rtl="0" algn="l">
              <a:spcBef>
                <a:spcPts val="0"/>
              </a:spcBef>
              <a:spcAft>
                <a:spcPts val="0"/>
              </a:spcAft>
              <a:buSzPts val="1900"/>
              <a:buAutoNum type="alphaLcPeriod"/>
            </a:pPr>
            <a:r>
              <a:rPr lang="fr" sz="1600"/>
              <a:t>packet_analyse : extraire données ou interpréter payload des paquets, lorsque Scapy ne fournit pas les fonctionnalités</a:t>
            </a:r>
            <a:endParaRPr sz="1600"/>
          </a:p>
          <a:p>
            <a:pPr indent="-349250" lvl="1" marL="914400" rtl="0" algn="l">
              <a:spcBef>
                <a:spcPts val="0"/>
              </a:spcBef>
              <a:spcAft>
                <a:spcPts val="0"/>
              </a:spcAft>
              <a:buSzPts val="1900"/>
              <a:buAutoNum type="alphaLcPeriod"/>
            </a:pPr>
            <a:r>
              <a:rPr lang="fr" sz="1600"/>
              <a:t>misc : divers</a:t>
            </a:r>
            <a:endParaRPr sz="1600"/>
          </a:p>
          <a:p>
            <a:pPr indent="-349250" lvl="1" marL="914400" rtl="0" algn="l">
              <a:spcBef>
                <a:spcPts val="0"/>
              </a:spcBef>
              <a:spcAft>
                <a:spcPts val="0"/>
              </a:spcAft>
              <a:buSzPts val="1900"/>
              <a:buAutoNum type="alphaLcPeriod"/>
            </a:pPr>
            <a:r>
              <a:rPr lang="fr" sz="1600"/>
              <a:t>AbstractBaseModule : classe mère de tous les modules</a:t>
            </a:r>
            <a:endParaRPr sz="1600"/>
          </a:p>
          <a:p>
            <a:pPr indent="-349250" lvl="0" marL="457200" rtl="0" algn="l">
              <a:spcBef>
                <a:spcPts val="0"/>
              </a:spcBef>
              <a:spcAft>
                <a:spcPts val="0"/>
              </a:spcAft>
              <a:buSzPts val="1900"/>
              <a:buAutoNum type="arabicPeriod"/>
            </a:pPr>
            <a:r>
              <a:rPr lang="fr" sz="1600"/>
              <a:t>attente du prochain paquet </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7aec43236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7aec43236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qu’est ce qu’un module ? comment un module est-il représenté dans le code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dire que c’est simplement une classe nommée module, qui implémente les champs abstraits de AbstractBaseModule, pour l’instant il s’agit seulement de la méthode</a:t>
            </a:r>
            <a:endParaRPr sz="1600"/>
          </a:p>
          <a:p>
            <a:pPr indent="0" lvl="0" marL="0" rtl="0" algn="l">
              <a:spcBef>
                <a:spcPts val="0"/>
              </a:spcBef>
              <a:spcAft>
                <a:spcPts val="0"/>
              </a:spcAft>
              <a:buNone/>
            </a:pPr>
            <a:r>
              <a:rPr lang="fr" sz="1600"/>
              <a:t>on_receive_packet()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pour charger un module, on se base sur son nom qui est un chemin d’import python (dossiers séparés par un point), importe dynamiquement,</a:t>
            </a:r>
            <a:endParaRPr sz="1600"/>
          </a:p>
          <a:p>
            <a:pPr indent="0" lvl="0" marL="0" rtl="0" algn="l">
              <a:spcBef>
                <a:spcPts val="0"/>
              </a:spcBef>
              <a:spcAft>
                <a:spcPts val="0"/>
              </a:spcAft>
              <a:buNone/>
            </a:pPr>
            <a:r>
              <a:rPr lang="fr" sz="1600"/>
              <a:t>instancie et c’est parti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 sz="1600"/>
              <a:t>expliquer que AbstractBaseModule embarque des méthodes qui permettent de faire un retour à l’utilisateur : écriture de fichier, log dans la console</a:t>
            </a:r>
            <a:endParaRPr sz="1600"/>
          </a:p>
          <a:p>
            <a:pPr indent="0" lvl="0" marL="0" rtl="0" algn="l">
              <a:spcBef>
                <a:spcPts val="0"/>
              </a:spcBef>
              <a:spcAft>
                <a:spcPts val="0"/>
              </a:spcAft>
              <a:buNone/>
            </a:pPr>
            <a:r>
              <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8" name="Shape 228"/>
        <p:cNvGrpSpPr/>
        <p:nvPr/>
      </p:nvGrpSpPr>
      <p:grpSpPr>
        <a:xfrm>
          <a:off x="0" y="0"/>
          <a:ext cx="0" cy="0"/>
          <a:chOff x="0" y="0"/>
          <a:chExt cx="0" cy="0"/>
        </a:xfrm>
      </p:grpSpPr>
      <p:sp>
        <p:nvSpPr>
          <p:cNvPr id="229" name="Google Shape;229;p18"/>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18"/>
          <p:cNvGrpSpPr/>
          <p:nvPr/>
        </p:nvGrpSpPr>
        <p:grpSpPr>
          <a:xfrm>
            <a:off x="0" y="490"/>
            <a:ext cx="5153705" cy="5134399"/>
            <a:chOff x="0" y="75"/>
            <a:chExt cx="5153705" cy="5152950"/>
          </a:xfrm>
        </p:grpSpPr>
        <p:sp>
          <p:nvSpPr>
            <p:cNvPr id="231" name="Google Shape;231;p1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1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36" name="Google Shape;236;p18"/>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37" name="Google Shape;23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8" name="Shape 238"/>
        <p:cNvGrpSpPr/>
        <p:nvPr/>
      </p:nvGrpSpPr>
      <p:grpSpPr>
        <a:xfrm>
          <a:off x="0" y="0"/>
          <a:ext cx="0" cy="0"/>
          <a:chOff x="0" y="0"/>
          <a:chExt cx="0" cy="0"/>
        </a:xfrm>
      </p:grpSpPr>
      <p:grpSp>
        <p:nvGrpSpPr>
          <p:cNvPr id="239" name="Google Shape;239;p19"/>
          <p:cNvGrpSpPr/>
          <p:nvPr/>
        </p:nvGrpSpPr>
        <p:grpSpPr>
          <a:xfrm>
            <a:off x="4406400" y="0"/>
            <a:ext cx="4737600" cy="5143065"/>
            <a:chOff x="4406400" y="0"/>
            <a:chExt cx="4737600" cy="5143065"/>
          </a:xfrm>
        </p:grpSpPr>
        <p:sp>
          <p:nvSpPr>
            <p:cNvPr id="240" name="Google Shape;240;p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0" name="Shape 260"/>
        <p:cNvGrpSpPr/>
        <p:nvPr/>
      </p:nvGrpSpPr>
      <p:grpSpPr>
        <a:xfrm>
          <a:off x="0" y="0"/>
          <a:ext cx="0" cy="0"/>
          <a:chOff x="0" y="0"/>
          <a:chExt cx="0" cy="0"/>
        </a:xfrm>
      </p:grpSpPr>
      <p:grpSp>
        <p:nvGrpSpPr>
          <p:cNvPr id="261" name="Google Shape;261;p20"/>
          <p:cNvGrpSpPr/>
          <p:nvPr/>
        </p:nvGrpSpPr>
        <p:grpSpPr>
          <a:xfrm>
            <a:off x="0" y="381001"/>
            <a:ext cx="1037850" cy="1016287"/>
            <a:chOff x="0" y="381001"/>
            <a:chExt cx="1037850" cy="1016287"/>
          </a:xfrm>
        </p:grpSpPr>
        <p:sp>
          <p:nvSpPr>
            <p:cNvPr id="262" name="Google Shape;262;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Google Shape;265;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66" name="Google Shape;26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7" name="Shape 267"/>
        <p:cNvGrpSpPr/>
        <p:nvPr/>
      </p:nvGrpSpPr>
      <p:grpSpPr>
        <a:xfrm>
          <a:off x="0" y="0"/>
          <a:ext cx="0" cy="0"/>
          <a:chOff x="0" y="0"/>
          <a:chExt cx="0" cy="0"/>
        </a:xfrm>
      </p:grpSpPr>
      <p:grpSp>
        <p:nvGrpSpPr>
          <p:cNvPr id="268" name="Google Shape;268;p21"/>
          <p:cNvGrpSpPr/>
          <p:nvPr/>
        </p:nvGrpSpPr>
        <p:grpSpPr>
          <a:xfrm>
            <a:off x="0" y="381001"/>
            <a:ext cx="1037850" cy="1016287"/>
            <a:chOff x="0" y="381001"/>
            <a:chExt cx="1037850" cy="1016287"/>
          </a:xfrm>
        </p:grpSpPr>
        <p:sp>
          <p:nvSpPr>
            <p:cNvPr id="269" name="Google Shape;269;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2" name="Google Shape;272;p2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3" name="Google Shape;273;p21"/>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4" name="Google Shape;27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grpSp>
        <p:nvGrpSpPr>
          <p:cNvPr id="276" name="Google Shape;276;p22"/>
          <p:cNvGrpSpPr/>
          <p:nvPr/>
        </p:nvGrpSpPr>
        <p:grpSpPr>
          <a:xfrm>
            <a:off x="0" y="381001"/>
            <a:ext cx="1037850" cy="1016287"/>
            <a:chOff x="0" y="381001"/>
            <a:chExt cx="1037850" cy="1016287"/>
          </a:xfrm>
        </p:grpSpPr>
        <p:sp>
          <p:nvSpPr>
            <p:cNvPr id="277" name="Google Shape;277;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0" name="Google Shape;28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1" name="Shape 281"/>
        <p:cNvGrpSpPr/>
        <p:nvPr/>
      </p:nvGrpSpPr>
      <p:grpSpPr>
        <a:xfrm>
          <a:off x="0" y="0"/>
          <a:ext cx="0" cy="0"/>
          <a:chOff x="0" y="0"/>
          <a:chExt cx="0" cy="0"/>
        </a:xfrm>
      </p:grpSpPr>
      <p:grpSp>
        <p:nvGrpSpPr>
          <p:cNvPr id="282" name="Google Shape;282;p23"/>
          <p:cNvGrpSpPr/>
          <p:nvPr/>
        </p:nvGrpSpPr>
        <p:grpSpPr>
          <a:xfrm>
            <a:off x="0" y="381001"/>
            <a:ext cx="1037850" cy="1016287"/>
            <a:chOff x="0" y="381001"/>
            <a:chExt cx="1037850" cy="1016287"/>
          </a:xfrm>
        </p:grpSpPr>
        <p:sp>
          <p:nvSpPr>
            <p:cNvPr id="283" name="Google Shape;283;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6" name="Google Shape;286;p23"/>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87" name="Google Shape;28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 name="Shape 288"/>
        <p:cNvGrpSpPr/>
        <p:nvPr/>
      </p:nvGrpSpPr>
      <p:grpSpPr>
        <a:xfrm>
          <a:off x="0" y="0"/>
          <a:ext cx="0" cy="0"/>
          <a:chOff x="0" y="0"/>
          <a:chExt cx="0" cy="0"/>
        </a:xfrm>
      </p:grpSpPr>
      <p:grpSp>
        <p:nvGrpSpPr>
          <p:cNvPr id="289" name="Google Shape;289;p24"/>
          <p:cNvGrpSpPr/>
          <p:nvPr/>
        </p:nvGrpSpPr>
        <p:grpSpPr>
          <a:xfrm>
            <a:off x="4406400" y="0"/>
            <a:ext cx="4737600" cy="5143500"/>
            <a:chOff x="4406400" y="0"/>
            <a:chExt cx="4737600" cy="5143500"/>
          </a:xfrm>
        </p:grpSpPr>
        <p:sp>
          <p:nvSpPr>
            <p:cNvPr id="290" name="Google Shape;290;p2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0" name="Shape 310"/>
        <p:cNvGrpSpPr/>
        <p:nvPr/>
      </p:nvGrpSpPr>
      <p:grpSpPr>
        <a:xfrm>
          <a:off x="0" y="0"/>
          <a:ext cx="0" cy="0"/>
          <a:chOff x="0" y="0"/>
          <a:chExt cx="0" cy="0"/>
        </a:xfrm>
      </p:grpSpPr>
      <p:grpSp>
        <p:nvGrpSpPr>
          <p:cNvPr id="311" name="Google Shape;311;p25"/>
          <p:cNvGrpSpPr/>
          <p:nvPr/>
        </p:nvGrpSpPr>
        <p:grpSpPr>
          <a:xfrm>
            <a:off x="0" y="381001"/>
            <a:ext cx="1037850" cy="1016287"/>
            <a:chOff x="0" y="381001"/>
            <a:chExt cx="1037850" cy="1016287"/>
          </a:xfrm>
        </p:grpSpPr>
        <p:sp>
          <p:nvSpPr>
            <p:cNvPr id="312" name="Google Shape;312;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5"/>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5" name="Google Shape;315;p25"/>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16" name="Google Shape;316;p25"/>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7" name="Google Shape;31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 name="Shape 318"/>
        <p:cNvGrpSpPr/>
        <p:nvPr/>
      </p:nvGrpSpPr>
      <p:grpSpPr>
        <a:xfrm>
          <a:off x="0" y="0"/>
          <a:ext cx="0" cy="0"/>
          <a:chOff x="0" y="0"/>
          <a:chExt cx="0" cy="0"/>
        </a:xfrm>
      </p:grpSpPr>
      <p:grpSp>
        <p:nvGrpSpPr>
          <p:cNvPr id="319" name="Google Shape;319;p26"/>
          <p:cNvGrpSpPr/>
          <p:nvPr/>
        </p:nvGrpSpPr>
        <p:grpSpPr>
          <a:xfrm>
            <a:off x="0" y="4128572"/>
            <a:ext cx="698925" cy="684657"/>
            <a:chOff x="0" y="3785672"/>
            <a:chExt cx="698925" cy="684657"/>
          </a:xfrm>
        </p:grpSpPr>
        <p:sp>
          <p:nvSpPr>
            <p:cNvPr id="320" name="Google Shape;320;p2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6"/>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323" name="Google Shape;32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4" name="Shape 324"/>
        <p:cNvGrpSpPr/>
        <p:nvPr/>
      </p:nvGrpSpPr>
      <p:grpSpPr>
        <a:xfrm>
          <a:off x="0" y="0"/>
          <a:ext cx="0" cy="0"/>
          <a:chOff x="0" y="0"/>
          <a:chExt cx="0" cy="0"/>
        </a:xfrm>
      </p:grpSpPr>
      <p:grpSp>
        <p:nvGrpSpPr>
          <p:cNvPr id="325" name="Google Shape;325;p27"/>
          <p:cNvGrpSpPr/>
          <p:nvPr/>
        </p:nvGrpSpPr>
        <p:grpSpPr>
          <a:xfrm>
            <a:off x="4406400" y="0"/>
            <a:ext cx="4737600" cy="5143065"/>
            <a:chOff x="4406400" y="0"/>
            <a:chExt cx="4737600" cy="5143065"/>
          </a:xfrm>
        </p:grpSpPr>
        <p:sp>
          <p:nvSpPr>
            <p:cNvPr id="326" name="Google Shape;326;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7"/>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45" name="Google Shape;345;p27"/>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46" name="Google Shape;34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7" name="Shape 347"/>
        <p:cNvGrpSpPr/>
        <p:nvPr/>
      </p:nvGrpSpPr>
      <p:grpSpPr>
        <a:xfrm>
          <a:off x="0" y="0"/>
          <a:ext cx="0" cy="0"/>
          <a:chOff x="0" y="0"/>
          <a:chExt cx="0" cy="0"/>
        </a:xfrm>
      </p:grpSpPr>
      <p:sp>
        <p:nvSpPr>
          <p:cNvPr id="348" name="Google Shape;34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24" name="Shape 224"/>
        <p:cNvGrpSpPr/>
        <p:nvPr/>
      </p:nvGrpSpPr>
      <p:grpSpPr>
        <a:xfrm>
          <a:off x="0" y="0"/>
          <a:ext cx="0" cy="0"/>
          <a:chOff x="0" y="0"/>
          <a:chExt cx="0" cy="0"/>
        </a:xfrm>
      </p:grpSpPr>
      <p:sp>
        <p:nvSpPr>
          <p:cNvPr id="225" name="Google Shape;22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26" name="Google Shape;22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7" name="Google Shape;2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816150" y="1578400"/>
            <a:ext cx="52011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800"/>
              <a:t>Wirefish</a:t>
            </a:r>
            <a:endParaRPr sz="3800"/>
          </a:p>
        </p:txBody>
      </p:sp>
      <p:sp>
        <p:nvSpPr>
          <p:cNvPr id="354" name="Google Shape;354;p29"/>
          <p:cNvSpPr txBox="1"/>
          <p:nvPr>
            <p:ph idx="1" type="subTitle"/>
          </p:nvPr>
        </p:nvSpPr>
        <p:spPr>
          <a:xfrm>
            <a:off x="4678950" y="2721075"/>
            <a:ext cx="4133100" cy="21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Antoine SANSON  - M1 Cybersécurité</a:t>
            </a:r>
            <a:endParaRPr/>
          </a:p>
          <a:p>
            <a:pPr indent="0" lvl="0" marL="0" rtl="0" algn="l">
              <a:spcBef>
                <a:spcPts val="0"/>
              </a:spcBef>
              <a:spcAft>
                <a:spcPts val="0"/>
              </a:spcAft>
              <a:buNone/>
            </a:pPr>
            <a:r>
              <a:rPr lang="fr"/>
              <a:t>Benjamin DELSOL - M1 Cybersécurité</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04/05/2022</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Yday 2021 - 2022 : projet fil rouge</a:t>
            </a:r>
            <a:endParaRPr/>
          </a:p>
          <a:p>
            <a:pPr indent="0" lvl="0" marL="0" rtl="0" algn="l">
              <a:spcBef>
                <a:spcPts val="0"/>
              </a:spcBef>
              <a:spcAft>
                <a:spcPts val="0"/>
              </a:spcAft>
              <a:buNone/>
            </a:pPr>
            <a:r>
              <a:rPr lang="fr"/>
              <a:t>Laboratoire sécurité des systèmes d’information</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Modules implémentés</a:t>
            </a:r>
            <a:endParaRPr sz="4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ftp.credentials</a:t>
            </a:r>
            <a:endParaRPr/>
          </a:p>
        </p:txBody>
      </p:sp>
      <p:sp>
        <p:nvSpPr>
          <p:cNvPr id="426" name="Google Shape;426;p39"/>
          <p:cNvSpPr txBox="1"/>
          <p:nvPr/>
        </p:nvSpPr>
        <p:spPr>
          <a:xfrm>
            <a:off x="1194550" y="1095850"/>
            <a:ext cx="7443900" cy="364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fr" sz="1300">
                <a:solidFill>
                  <a:srgbClr val="569CD6"/>
                </a:solidFill>
                <a:highlight>
                  <a:srgbClr val="1E1E1E"/>
                </a:highlight>
                <a:latin typeface="Courier New"/>
                <a:ea typeface="Courier New"/>
                <a:cs typeface="Courier New"/>
                <a:sym typeface="Courier New"/>
              </a:rPr>
              <a:t>class</a:t>
            </a:r>
            <a:r>
              <a:rPr lang="fr" sz="1300">
                <a:solidFill>
                  <a:srgbClr val="D4D4D4"/>
                </a:solidFill>
                <a:highlight>
                  <a:srgbClr val="1E1E1E"/>
                </a:highlight>
                <a:latin typeface="Courier New"/>
                <a:ea typeface="Courier New"/>
                <a:cs typeface="Courier New"/>
                <a:sym typeface="Courier New"/>
              </a:rPr>
              <a:t> </a:t>
            </a:r>
            <a:r>
              <a:rPr lang="fr" sz="1300">
                <a:solidFill>
                  <a:srgbClr val="4EC9B0"/>
                </a:solidFill>
                <a:highlight>
                  <a:srgbClr val="1E1E1E"/>
                </a:highlight>
                <a:latin typeface="Courier New"/>
                <a:ea typeface="Courier New"/>
                <a:cs typeface="Courier New"/>
                <a:sym typeface="Courier New"/>
              </a:rPr>
              <a:t>Module</a:t>
            </a:r>
            <a:r>
              <a:rPr lang="fr" sz="1300">
                <a:solidFill>
                  <a:srgbClr val="D4D4D4"/>
                </a:solidFill>
                <a:highlight>
                  <a:srgbClr val="1E1E1E"/>
                </a:highlight>
                <a:latin typeface="Courier New"/>
                <a:ea typeface="Courier New"/>
                <a:cs typeface="Courier New"/>
                <a:sym typeface="Courier New"/>
              </a:rPr>
              <a:t>(</a:t>
            </a:r>
            <a:r>
              <a:rPr lang="fr" sz="1300">
                <a:solidFill>
                  <a:srgbClr val="4EC9B0"/>
                </a:solidFill>
                <a:highlight>
                  <a:srgbClr val="1E1E1E"/>
                </a:highlight>
                <a:latin typeface="Courier New"/>
                <a:ea typeface="Courier New"/>
                <a:cs typeface="Courier New"/>
                <a:sym typeface="Courier New"/>
              </a:rPr>
              <a:t>AbstractBaseModule</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569CD6"/>
                </a:solidFill>
                <a:highlight>
                  <a:srgbClr val="1E1E1E"/>
                </a:highlight>
                <a:latin typeface="Courier New"/>
                <a:ea typeface="Courier New"/>
                <a:cs typeface="Courier New"/>
                <a:sym typeface="Courier New"/>
              </a:rPr>
              <a:t>def</a:t>
            </a:r>
            <a:r>
              <a:rPr lang="fr" sz="1300">
                <a:solidFill>
                  <a:srgbClr val="D4D4D4"/>
                </a:solidFill>
                <a:highlight>
                  <a:srgbClr val="1E1E1E"/>
                </a:highlight>
                <a:latin typeface="Courier New"/>
                <a:ea typeface="Courier New"/>
                <a:cs typeface="Courier New"/>
                <a:sym typeface="Courier New"/>
              </a:rPr>
              <a:t> </a:t>
            </a:r>
            <a:r>
              <a:rPr lang="fr" sz="1300">
                <a:solidFill>
                  <a:srgbClr val="DCDCAA"/>
                </a:solidFill>
                <a:highlight>
                  <a:srgbClr val="1E1E1E"/>
                </a:highlight>
                <a:latin typeface="Courier New"/>
                <a:ea typeface="Courier New"/>
                <a:cs typeface="Courier New"/>
                <a:sym typeface="Courier New"/>
              </a:rPr>
              <a:t>on_receive_packet</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 </a:t>
            </a:r>
            <a:r>
              <a:rPr lang="fr" sz="1300">
                <a:solidFill>
                  <a:srgbClr val="4EC9B0"/>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 -&gt; </a:t>
            </a:r>
            <a:r>
              <a:rPr lang="fr" sz="1300">
                <a:solidFill>
                  <a:srgbClr val="569CD6"/>
                </a:solidFill>
                <a:highlight>
                  <a:srgbClr val="1E1E1E"/>
                </a:highlight>
                <a:latin typeface="Courier New"/>
                <a:ea typeface="Courier New"/>
                <a:cs typeface="Courier New"/>
                <a:sym typeface="Courier New"/>
              </a:rPr>
              <a:t>None</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C586C0"/>
                </a:solidFill>
                <a:highlight>
                  <a:srgbClr val="1E1E1E"/>
                </a:highlight>
                <a:latin typeface="Courier New"/>
                <a:ea typeface="Courier New"/>
                <a:cs typeface="Courier New"/>
                <a:sym typeface="Courier New"/>
              </a:rPr>
              <a:t>if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haslayer</a:t>
            </a:r>
            <a:r>
              <a:rPr lang="fr" sz="1300">
                <a:solidFill>
                  <a:srgbClr val="D4D4D4"/>
                </a:solidFill>
                <a:highlight>
                  <a:srgbClr val="1E1E1E"/>
                </a:highlight>
                <a:latin typeface="Courier New"/>
                <a:ea typeface="Courier New"/>
                <a:cs typeface="Courier New"/>
                <a:sym typeface="Courier New"/>
              </a:rPr>
              <a:t>(TCP) </a:t>
            </a:r>
            <a:r>
              <a:rPr lang="fr" sz="1300">
                <a:solidFill>
                  <a:srgbClr val="569CD6"/>
                </a:solidFill>
                <a:highlight>
                  <a:srgbClr val="1E1E1E"/>
                </a:highlight>
                <a:latin typeface="Courier New"/>
                <a:ea typeface="Courier New"/>
                <a:cs typeface="Courier New"/>
                <a:sym typeface="Courier New"/>
              </a:rPr>
              <a:t>and</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haslayer</a:t>
            </a:r>
            <a:r>
              <a:rPr lang="fr" sz="1300">
                <a:solidFill>
                  <a:srgbClr val="D4D4D4"/>
                </a:solidFill>
                <a:highlight>
                  <a:srgbClr val="1E1E1E"/>
                </a:highlight>
                <a:latin typeface="Courier New"/>
                <a:ea typeface="Courier New"/>
                <a:cs typeface="Courier New"/>
                <a:sym typeface="Courier New"/>
              </a:rPr>
              <a:t>(</a:t>
            </a:r>
            <a:r>
              <a:rPr lang="fr" sz="1300">
                <a:solidFill>
                  <a:srgbClr val="4EC9B0"/>
                </a:solidFill>
                <a:highlight>
                  <a:srgbClr val="1E1E1E"/>
                </a:highlight>
                <a:latin typeface="Courier New"/>
                <a:ea typeface="Courier New"/>
                <a:cs typeface="Courier New"/>
                <a:sym typeface="Courier New"/>
              </a:rPr>
              <a:t>Raw</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ftp_packet_parser</a:t>
            </a:r>
            <a:r>
              <a:rPr lang="fr" sz="1300">
                <a:solidFill>
                  <a:srgbClr val="D4D4D4"/>
                </a:solidFill>
                <a:highlight>
                  <a:srgbClr val="1E1E1E"/>
                </a:highlight>
                <a:latin typeface="Courier New"/>
                <a:ea typeface="Courier New"/>
                <a:cs typeface="Courier New"/>
                <a:sym typeface="Courier New"/>
              </a:rPr>
              <a:t> = </a:t>
            </a:r>
            <a:r>
              <a:rPr lang="fr" sz="1300">
                <a:solidFill>
                  <a:srgbClr val="4EC9B0"/>
                </a:solidFill>
                <a:highlight>
                  <a:srgbClr val="1E1E1E"/>
                </a:highlight>
                <a:latin typeface="Courier New"/>
                <a:ea typeface="Courier New"/>
                <a:cs typeface="Courier New"/>
                <a:sym typeface="Courier New"/>
              </a:rPr>
              <a:t>FTPPacketParser</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C586C0"/>
                </a:solidFill>
                <a:highlight>
                  <a:srgbClr val="1E1E1E"/>
                </a:highlight>
                <a:latin typeface="Courier New"/>
                <a:ea typeface="Courier New"/>
                <a:cs typeface="Courier New"/>
                <a:sym typeface="Courier New"/>
              </a:rPr>
              <a:t>if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ftp_packet_parser</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is_command</a:t>
            </a:r>
            <a:r>
              <a:rPr lang="fr" sz="1300">
                <a:solidFill>
                  <a:srgbClr val="D4D4D4"/>
                </a:solidFill>
                <a:highlight>
                  <a:srgbClr val="1E1E1E"/>
                </a:highlight>
                <a:latin typeface="Courier New"/>
                <a:ea typeface="Courier New"/>
                <a:cs typeface="Courier New"/>
                <a:sym typeface="Courier New"/>
              </a:rPr>
              <a:t>(</a:t>
            </a:r>
            <a:r>
              <a:rPr lang="fr" sz="1300">
                <a:solidFill>
                  <a:srgbClr val="CE9178"/>
                </a:solidFill>
                <a:highlight>
                  <a:srgbClr val="1E1E1E"/>
                </a:highlight>
                <a:latin typeface="Courier New"/>
                <a:ea typeface="Courier New"/>
                <a:cs typeface="Courier New"/>
                <a:sym typeface="Courier New"/>
              </a:rPr>
              <a:t>"USER"</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log_message</a:t>
            </a:r>
            <a:r>
              <a:rPr lang="fr" sz="1300">
                <a:solidFill>
                  <a:srgbClr val="D4D4D4"/>
                </a:solidFill>
                <a:highlight>
                  <a:srgbClr val="1E1E1E"/>
                </a:highlight>
                <a:latin typeface="Courier New"/>
                <a:ea typeface="Courier New"/>
                <a:cs typeface="Courier New"/>
                <a:sym typeface="Courier New"/>
              </a:rPr>
              <a:t>(</a:t>
            </a:r>
            <a:r>
              <a:rPr lang="fr" sz="1300">
                <a:solidFill>
                  <a:srgbClr val="CE9178"/>
                </a:solidFill>
                <a:highlight>
                  <a:srgbClr val="1E1E1E"/>
                </a:highlight>
                <a:latin typeface="Courier New"/>
                <a:ea typeface="Courier New"/>
                <a:cs typeface="Courier New"/>
                <a:sym typeface="Courier New"/>
              </a:rPr>
              <a:t>"FTP username : </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 "</a:t>
            </a:r>
            <a:r>
              <a:rPr lang="fr" sz="1300">
                <a:solidFill>
                  <a:srgbClr val="D4D4D4"/>
                </a:solidFill>
                <a:highlight>
                  <a:srgbClr val="1E1E1E"/>
                </a:highlight>
                <a:latin typeface="Courier New"/>
                <a:ea typeface="Courier New"/>
                <a:cs typeface="Courier New"/>
                <a:sym typeface="Courier New"/>
              </a:rPr>
              <a:t> %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ftp_packet_parser</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get_parameters</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C586C0"/>
                </a:solidFill>
                <a:highlight>
                  <a:srgbClr val="1E1E1E"/>
                </a:highlight>
                <a:latin typeface="Courier New"/>
                <a:ea typeface="Courier New"/>
                <a:cs typeface="Courier New"/>
                <a:sym typeface="Courier New"/>
              </a:rPr>
              <a:t>elif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ftp_packet_parser</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is_command</a:t>
            </a:r>
            <a:r>
              <a:rPr lang="fr" sz="1300">
                <a:solidFill>
                  <a:srgbClr val="D4D4D4"/>
                </a:solidFill>
                <a:highlight>
                  <a:srgbClr val="1E1E1E"/>
                </a:highlight>
                <a:latin typeface="Courier New"/>
                <a:ea typeface="Courier New"/>
                <a:cs typeface="Courier New"/>
                <a:sym typeface="Courier New"/>
              </a:rPr>
              <a:t>(</a:t>
            </a:r>
            <a:r>
              <a:rPr lang="fr" sz="1300">
                <a:solidFill>
                  <a:srgbClr val="CE9178"/>
                </a:solidFill>
                <a:highlight>
                  <a:srgbClr val="1E1E1E"/>
                </a:highlight>
                <a:latin typeface="Courier New"/>
                <a:ea typeface="Courier New"/>
                <a:cs typeface="Courier New"/>
                <a:sym typeface="Courier New"/>
              </a:rPr>
              <a:t>"PASS"</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log_message</a:t>
            </a:r>
            <a:r>
              <a:rPr lang="fr" sz="1300">
                <a:solidFill>
                  <a:srgbClr val="D4D4D4"/>
                </a:solidFill>
                <a:highlight>
                  <a:srgbClr val="1E1E1E"/>
                </a:highlight>
                <a:latin typeface="Courier New"/>
                <a:ea typeface="Courier New"/>
                <a:cs typeface="Courier New"/>
                <a:sym typeface="Courier New"/>
              </a:rPr>
              <a:t>(</a:t>
            </a:r>
            <a:r>
              <a:rPr lang="fr" sz="1300">
                <a:solidFill>
                  <a:srgbClr val="CE9178"/>
                </a:solidFill>
                <a:highlight>
                  <a:srgbClr val="1E1E1E"/>
                </a:highlight>
                <a:latin typeface="Courier New"/>
                <a:ea typeface="Courier New"/>
                <a:cs typeface="Courier New"/>
                <a:sym typeface="Courier New"/>
              </a:rPr>
              <a:t>"FTP password : </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 "</a:t>
            </a:r>
            <a:r>
              <a:rPr lang="fr" sz="1300">
                <a:solidFill>
                  <a:srgbClr val="D4D4D4"/>
                </a:solidFill>
                <a:highlight>
                  <a:srgbClr val="1E1E1E"/>
                </a:highlight>
                <a:latin typeface="Courier New"/>
                <a:ea typeface="Courier New"/>
                <a:cs typeface="Courier New"/>
                <a:sym typeface="Courier New"/>
              </a:rPr>
              <a:t> %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ftp_packet_parser</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get_parameters</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ftp.transfer_files</a:t>
            </a:r>
            <a:endParaRPr/>
          </a:p>
        </p:txBody>
      </p:sp>
      <p:sp>
        <p:nvSpPr>
          <p:cNvPr id="432" name="Google Shape;432;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Compréhension plus poussée du protocole FTP</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Interprétation des commandes FTP</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Mode passif ou actif pour le transfert de données</a:t>
            </a:r>
            <a:endParaRPr sz="1500"/>
          </a:p>
          <a:p>
            <a:pPr indent="0" lvl="0" marL="0" rtl="0" algn="l">
              <a:spcBef>
                <a:spcPts val="0"/>
              </a:spcBef>
              <a:spcAft>
                <a:spcPts val="0"/>
              </a:spcAft>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ftp.transfer_files</a:t>
            </a:r>
            <a:endParaRPr/>
          </a:p>
        </p:txBody>
      </p:sp>
      <p:sp>
        <p:nvSpPr>
          <p:cNvPr id="438" name="Google Shape;438;p41"/>
          <p:cNvSpPr txBox="1"/>
          <p:nvPr>
            <p:ph idx="1" type="body"/>
          </p:nvPr>
        </p:nvSpPr>
        <p:spPr>
          <a:xfrm>
            <a:off x="1297500" y="1192400"/>
            <a:ext cx="775800" cy="43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Client</a:t>
            </a:r>
            <a:endParaRPr/>
          </a:p>
        </p:txBody>
      </p:sp>
      <p:sp>
        <p:nvSpPr>
          <p:cNvPr id="439" name="Google Shape;439;p41"/>
          <p:cNvSpPr txBox="1"/>
          <p:nvPr>
            <p:ph idx="1" type="body"/>
          </p:nvPr>
        </p:nvSpPr>
        <p:spPr>
          <a:xfrm>
            <a:off x="7225225" y="1192400"/>
            <a:ext cx="775800" cy="43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Serveur</a:t>
            </a:r>
            <a:endParaRPr/>
          </a:p>
        </p:txBody>
      </p:sp>
      <p:cxnSp>
        <p:nvCxnSpPr>
          <p:cNvPr id="440" name="Google Shape;440;p41"/>
          <p:cNvCxnSpPr/>
          <p:nvPr/>
        </p:nvCxnSpPr>
        <p:spPr>
          <a:xfrm>
            <a:off x="1846223" y="1974390"/>
            <a:ext cx="5301300" cy="0"/>
          </a:xfrm>
          <a:prstGeom prst="straightConnector1">
            <a:avLst/>
          </a:prstGeom>
          <a:noFill/>
          <a:ln cap="flat" cmpd="sng" w="9525">
            <a:solidFill>
              <a:schemeClr val="dk2"/>
            </a:solidFill>
            <a:prstDash val="solid"/>
            <a:round/>
            <a:headEnd len="med" w="med" type="none"/>
            <a:tailEnd len="med" w="med" type="triangle"/>
          </a:ln>
        </p:spPr>
      </p:cxnSp>
      <p:sp>
        <p:nvSpPr>
          <p:cNvPr id="441" name="Google Shape;441;p41"/>
          <p:cNvSpPr txBox="1"/>
          <p:nvPr>
            <p:ph idx="1" type="body"/>
          </p:nvPr>
        </p:nvSpPr>
        <p:spPr>
          <a:xfrm>
            <a:off x="1846207" y="1537900"/>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1 - Requête PASV</a:t>
            </a:r>
            <a:endParaRPr/>
          </a:p>
        </p:txBody>
      </p:sp>
      <p:cxnSp>
        <p:nvCxnSpPr>
          <p:cNvPr id="442" name="Google Shape;442;p41"/>
          <p:cNvCxnSpPr/>
          <p:nvPr/>
        </p:nvCxnSpPr>
        <p:spPr>
          <a:xfrm rot="10800000">
            <a:off x="1846210" y="2449828"/>
            <a:ext cx="5301300" cy="0"/>
          </a:xfrm>
          <a:prstGeom prst="straightConnector1">
            <a:avLst/>
          </a:prstGeom>
          <a:noFill/>
          <a:ln cap="flat" cmpd="sng" w="9525">
            <a:solidFill>
              <a:schemeClr val="dk2"/>
            </a:solidFill>
            <a:prstDash val="solid"/>
            <a:round/>
            <a:headEnd len="med" w="med" type="none"/>
            <a:tailEnd len="med" w="med" type="triangle"/>
          </a:ln>
        </p:spPr>
      </p:cxnSp>
      <p:sp>
        <p:nvSpPr>
          <p:cNvPr id="443" name="Google Shape;443;p41"/>
          <p:cNvSpPr txBox="1"/>
          <p:nvPr>
            <p:ph idx="1" type="body"/>
          </p:nvPr>
        </p:nvSpPr>
        <p:spPr>
          <a:xfrm>
            <a:off x="1846194" y="1992488"/>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2</a:t>
            </a:r>
            <a:r>
              <a:rPr lang="fr"/>
              <a:t> - Entering passive mode : 192.168.1.5 port 23932</a:t>
            </a:r>
            <a:endParaRPr/>
          </a:p>
        </p:txBody>
      </p:sp>
      <p:cxnSp>
        <p:nvCxnSpPr>
          <p:cNvPr id="444" name="Google Shape;444;p41"/>
          <p:cNvCxnSpPr/>
          <p:nvPr/>
        </p:nvCxnSpPr>
        <p:spPr>
          <a:xfrm>
            <a:off x="1846210" y="2885803"/>
            <a:ext cx="5301300" cy="0"/>
          </a:xfrm>
          <a:prstGeom prst="straightConnector1">
            <a:avLst/>
          </a:prstGeom>
          <a:noFill/>
          <a:ln cap="flat" cmpd="sng" w="9525">
            <a:solidFill>
              <a:schemeClr val="dk2"/>
            </a:solidFill>
            <a:prstDash val="solid"/>
            <a:round/>
            <a:headEnd len="med" w="med" type="none"/>
            <a:tailEnd len="med" w="med" type="triangle"/>
          </a:ln>
          <a:effectLst>
            <a:reflection blurRad="0" dir="5400000" dist="38100" endA="0" endPos="30000" fadeDir="5400012" kx="0" rotWithShape="0" algn="bl" stPos="0" sy="-100000" ky="0"/>
          </a:effectLst>
        </p:spPr>
      </p:cxnSp>
      <p:sp>
        <p:nvSpPr>
          <p:cNvPr id="445" name="Google Shape;445;p41"/>
          <p:cNvSpPr txBox="1"/>
          <p:nvPr>
            <p:ph idx="1" type="body"/>
          </p:nvPr>
        </p:nvSpPr>
        <p:spPr>
          <a:xfrm>
            <a:off x="1846194" y="2449313"/>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3</a:t>
            </a:r>
            <a:r>
              <a:rPr lang="fr"/>
              <a:t> - Établissement de la connexion à 192.168.1.5:23932</a:t>
            </a:r>
            <a:endParaRPr/>
          </a:p>
        </p:txBody>
      </p:sp>
      <p:cxnSp>
        <p:nvCxnSpPr>
          <p:cNvPr id="446" name="Google Shape;446;p41"/>
          <p:cNvCxnSpPr/>
          <p:nvPr/>
        </p:nvCxnSpPr>
        <p:spPr>
          <a:xfrm>
            <a:off x="1846235" y="3322290"/>
            <a:ext cx="5301300" cy="0"/>
          </a:xfrm>
          <a:prstGeom prst="straightConnector1">
            <a:avLst/>
          </a:prstGeom>
          <a:noFill/>
          <a:ln cap="flat" cmpd="sng" w="9525">
            <a:solidFill>
              <a:schemeClr val="dk2"/>
            </a:solidFill>
            <a:prstDash val="solid"/>
            <a:round/>
            <a:headEnd len="med" w="med" type="none"/>
            <a:tailEnd len="med" w="med" type="triangle"/>
          </a:ln>
          <a:effectLst>
            <a:reflection blurRad="0" dir="5400000" dist="38100" endA="0" endPos="30000" fadeDir="5400012" kx="0" rotWithShape="0" algn="bl" stPos="0" sy="-100000" ky="0"/>
          </a:effectLst>
        </p:spPr>
      </p:cxnSp>
      <p:sp>
        <p:nvSpPr>
          <p:cNvPr id="447" name="Google Shape;447;p41"/>
          <p:cNvSpPr txBox="1"/>
          <p:nvPr>
            <p:ph idx="1" type="body"/>
          </p:nvPr>
        </p:nvSpPr>
        <p:spPr>
          <a:xfrm>
            <a:off x="1846219" y="2885800"/>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4</a:t>
            </a:r>
            <a:r>
              <a:rPr lang="fr"/>
              <a:t> - Requête FTP, par exemple RETR file.txt</a:t>
            </a:r>
            <a:endParaRPr/>
          </a:p>
        </p:txBody>
      </p:sp>
      <p:cxnSp>
        <p:nvCxnSpPr>
          <p:cNvPr id="448" name="Google Shape;448;p41"/>
          <p:cNvCxnSpPr/>
          <p:nvPr/>
        </p:nvCxnSpPr>
        <p:spPr>
          <a:xfrm rot="10800000">
            <a:off x="1846198" y="3758790"/>
            <a:ext cx="5301300" cy="0"/>
          </a:xfrm>
          <a:prstGeom prst="straightConnector1">
            <a:avLst/>
          </a:prstGeom>
          <a:noFill/>
          <a:ln cap="flat" cmpd="sng" w="9525">
            <a:solidFill>
              <a:schemeClr val="dk2"/>
            </a:solidFill>
            <a:prstDash val="solid"/>
            <a:round/>
            <a:headEnd len="med" w="med" type="none"/>
            <a:tailEnd len="med" w="med" type="triangle"/>
          </a:ln>
          <a:effectLst>
            <a:reflection blurRad="0" dir="5400000" dist="38100" endA="0" endPos="30000" fadeDir="5400012" kx="0" rotWithShape="0" algn="bl" stPos="0" sy="-100000" ky="0"/>
          </a:effectLst>
        </p:spPr>
      </p:cxnSp>
      <p:sp>
        <p:nvSpPr>
          <p:cNvPr id="449" name="Google Shape;449;p41"/>
          <p:cNvSpPr txBox="1"/>
          <p:nvPr>
            <p:ph idx="1" type="body"/>
          </p:nvPr>
        </p:nvSpPr>
        <p:spPr>
          <a:xfrm>
            <a:off x="1846207" y="3322300"/>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5</a:t>
            </a:r>
            <a:r>
              <a:rPr lang="fr"/>
              <a:t> - Transfert des données</a:t>
            </a:r>
            <a:endParaRPr/>
          </a:p>
        </p:txBody>
      </p:sp>
      <p:cxnSp>
        <p:nvCxnSpPr>
          <p:cNvPr id="450" name="Google Shape;450;p41"/>
          <p:cNvCxnSpPr/>
          <p:nvPr/>
        </p:nvCxnSpPr>
        <p:spPr>
          <a:xfrm rot="10800000">
            <a:off x="1846223" y="4195265"/>
            <a:ext cx="5301300" cy="0"/>
          </a:xfrm>
          <a:prstGeom prst="straightConnector1">
            <a:avLst/>
          </a:prstGeom>
          <a:noFill/>
          <a:ln cap="flat" cmpd="sng" w="9525">
            <a:solidFill>
              <a:schemeClr val="dk2"/>
            </a:solidFill>
            <a:prstDash val="solid"/>
            <a:round/>
            <a:headEnd len="med" w="med" type="none"/>
            <a:tailEnd len="med" w="med" type="triangle"/>
          </a:ln>
          <a:effectLst>
            <a:reflection blurRad="0" dir="5400000" dist="38100" endA="0" endPos="30000" fadeDir="5400012" kx="0" rotWithShape="0" algn="bl" stPos="0" sy="-100000" ky="0"/>
          </a:effectLst>
        </p:spPr>
      </p:cxnSp>
      <p:sp>
        <p:nvSpPr>
          <p:cNvPr id="451" name="Google Shape;451;p41"/>
          <p:cNvSpPr txBox="1"/>
          <p:nvPr>
            <p:ph idx="1" type="body"/>
          </p:nvPr>
        </p:nvSpPr>
        <p:spPr>
          <a:xfrm>
            <a:off x="1846232" y="3758775"/>
            <a:ext cx="53013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6</a:t>
            </a:r>
            <a:r>
              <a:rPr lang="fr"/>
              <a:t> - Réponse 226, fin de la transmission. Connexion fermée.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http.post_credentials</a:t>
            </a:r>
            <a:endParaRPr/>
          </a:p>
        </p:txBody>
      </p:sp>
      <p:sp>
        <p:nvSpPr>
          <p:cNvPr id="457" name="Google Shape;457;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Même principe que ftp.credentials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Analyse de paquet isolé</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Récupération des tokens d’autorisation, des cookies, de données de formulaire</a:t>
            </a:r>
            <a:endParaRPr sz="1500"/>
          </a:p>
          <a:p>
            <a:pPr indent="0" lvl="0" marL="0" rtl="0" algn="l">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http.post_credentials</a:t>
            </a:r>
            <a:endParaRPr/>
          </a:p>
        </p:txBody>
      </p:sp>
      <p:sp>
        <p:nvSpPr>
          <p:cNvPr id="463" name="Google Shape;463;p43"/>
          <p:cNvSpPr txBox="1"/>
          <p:nvPr/>
        </p:nvSpPr>
        <p:spPr>
          <a:xfrm>
            <a:off x="250650" y="1586200"/>
            <a:ext cx="8642700" cy="337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fr" sz="1300">
                <a:solidFill>
                  <a:srgbClr val="569CD6"/>
                </a:solidFill>
                <a:highlight>
                  <a:srgbClr val="1E1E1E"/>
                </a:highlight>
                <a:latin typeface="Courier New"/>
                <a:ea typeface="Courier New"/>
                <a:cs typeface="Courier New"/>
                <a:sym typeface="Courier New"/>
              </a:rPr>
              <a:t>def</a:t>
            </a:r>
            <a:r>
              <a:rPr lang="fr" sz="1300">
                <a:solidFill>
                  <a:srgbClr val="D4D4D4"/>
                </a:solidFill>
                <a:highlight>
                  <a:srgbClr val="1E1E1E"/>
                </a:highlight>
                <a:latin typeface="Courier New"/>
                <a:ea typeface="Courier New"/>
                <a:cs typeface="Courier New"/>
                <a:sym typeface="Courier New"/>
              </a:rPr>
              <a:t> </a:t>
            </a:r>
            <a:r>
              <a:rPr lang="fr" sz="1300">
                <a:solidFill>
                  <a:srgbClr val="DCDCAA"/>
                </a:solidFill>
                <a:highlight>
                  <a:srgbClr val="1E1E1E"/>
                </a:highlight>
                <a:latin typeface="Courier New"/>
                <a:ea typeface="Courier New"/>
                <a:cs typeface="Courier New"/>
                <a:sym typeface="Courier New"/>
              </a:rPr>
              <a:t>handle_http_request</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original_packet</a:t>
            </a:r>
            <a:r>
              <a:rPr lang="fr" sz="1300">
                <a:solidFill>
                  <a:srgbClr val="D4D4D4"/>
                </a:solidFill>
                <a:highlight>
                  <a:srgbClr val="1E1E1E"/>
                </a:highlight>
                <a:latin typeface="Courier New"/>
                <a:ea typeface="Courier New"/>
                <a:cs typeface="Courier New"/>
                <a:sym typeface="Courier New"/>
              </a:rPr>
              <a:t>: </a:t>
            </a:r>
            <a:r>
              <a:rPr lang="fr" sz="1300">
                <a:solidFill>
                  <a:srgbClr val="4EC9B0"/>
                </a:solidFill>
                <a:highlight>
                  <a:srgbClr val="1E1E1E"/>
                </a:highlight>
                <a:latin typeface="Courier New"/>
                <a:ea typeface="Courier New"/>
                <a:cs typeface="Courier New"/>
                <a:sym typeface="Courier New"/>
              </a:rPr>
              <a:t>Packet</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 </a:t>
            </a:r>
            <a:r>
              <a:rPr lang="fr" sz="1300">
                <a:solidFill>
                  <a:srgbClr val="4EC9B0"/>
                </a:solidFill>
                <a:highlight>
                  <a:srgbClr val="1E1E1E"/>
                </a:highlight>
                <a:latin typeface="Courier New"/>
                <a:ea typeface="Courier New"/>
                <a:cs typeface="Courier New"/>
                <a:sym typeface="Courier New"/>
              </a:rPr>
              <a:t>HTTPRequest</a:t>
            </a:r>
            <a:r>
              <a:rPr lang="fr" sz="1300">
                <a:solidFill>
                  <a:srgbClr val="D4D4D4"/>
                </a:solidFill>
                <a:highlight>
                  <a:srgbClr val="1E1E1E"/>
                </a:highlight>
                <a:latin typeface="Courier New"/>
                <a:ea typeface="Courier New"/>
                <a:cs typeface="Courier New"/>
                <a:sym typeface="Courier New"/>
              </a:rPr>
              <a:t>) -&gt; </a:t>
            </a:r>
            <a:r>
              <a:rPr lang="fr" sz="1300">
                <a:solidFill>
                  <a:srgbClr val="569CD6"/>
                </a:solidFill>
                <a:highlight>
                  <a:srgbClr val="1E1E1E"/>
                </a:highlight>
                <a:latin typeface="Courier New"/>
                <a:ea typeface="Courier New"/>
                <a:cs typeface="Courier New"/>
                <a:sym typeface="Courier New"/>
              </a:rPr>
              <a:t>None</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request_url</a:t>
            </a:r>
            <a:r>
              <a:rPr lang="fr" sz="1300">
                <a:solidFill>
                  <a:srgbClr val="D4D4D4"/>
                </a:solidFill>
                <a:highlight>
                  <a:srgbClr val="1E1E1E"/>
                </a:highlight>
                <a:latin typeface="Courier New"/>
                <a:ea typeface="Courier New"/>
                <a:cs typeface="Courier New"/>
                <a:sym typeface="Courier New"/>
              </a:rPr>
              <a:t> =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.Host) +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.Path)</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request_method</a:t>
            </a:r>
            <a:r>
              <a:rPr lang="fr" sz="1300">
                <a:solidFill>
                  <a:srgbClr val="D4D4D4"/>
                </a:solidFill>
                <a:highlight>
                  <a:srgbClr val="1E1E1E"/>
                </a:highlight>
                <a:latin typeface="Courier New"/>
                <a:ea typeface="Courier New"/>
                <a:cs typeface="Courier New"/>
                <a:sym typeface="Courier New"/>
              </a:rPr>
              <a:t> =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.Method)</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log_message</a:t>
            </a:r>
            <a:r>
              <a:rPr lang="fr" sz="1300">
                <a:solidFill>
                  <a:srgbClr val="D4D4D4"/>
                </a:solidFill>
                <a:highlight>
                  <a:srgbClr val="1E1E1E"/>
                </a:highlight>
                <a:latin typeface="Courier New"/>
                <a:ea typeface="Courier New"/>
                <a:cs typeface="Courier New"/>
                <a:sym typeface="Courier New"/>
              </a:rPr>
              <a:t>(</a:t>
            </a:r>
            <a:r>
              <a:rPr lang="fr" sz="1300">
                <a:solidFill>
                  <a:srgbClr val="CE9178"/>
                </a:solidFill>
                <a:highlight>
                  <a:srgbClr val="1E1E1E"/>
                </a:highlight>
                <a:latin typeface="Courier New"/>
                <a:ea typeface="Courier New"/>
                <a:cs typeface="Courier New"/>
                <a:sym typeface="Courier New"/>
              </a:rPr>
              <a:t>"</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 </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 Authorization header : </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 Cookie header : </a:t>
            </a:r>
            <a:r>
              <a:rPr lang="fr" sz="1300">
                <a:solidFill>
                  <a:srgbClr val="569CD6"/>
                </a:solidFill>
                <a:highlight>
                  <a:srgbClr val="1E1E1E"/>
                </a:highlight>
                <a:latin typeface="Courier New"/>
                <a:ea typeface="Courier New"/>
                <a:cs typeface="Courier New"/>
                <a:sym typeface="Courier New"/>
              </a:rPr>
              <a:t>%s</a:t>
            </a:r>
            <a:r>
              <a:rPr lang="fr" sz="1300">
                <a:solidFill>
                  <a:srgbClr val="CE9178"/>
                </a:solidFill>
                <a:highlight>
                  <a:srgbClr val="1E1E1E"/>
                </a:highlight>
                <a:latin typeface="Courier New"/>
                <a:ea typeface="Courier New"/>
                <a:cs typeface="Courier New"/>
                <a:sym typeface="Courier New"/>
              </a:rPr>
              <a:t>"</a:t>
            </a:r>
            <a:r>
              <a:rPr lang="fr" sz="1300">
                <a:solidFill>
                  <a:srgbClr val="D4D4D4"/>
                </a:solidFill>
                <a:highlight>
                  <a:srgbClr val="1E1E1E"/>
                </a:highlight>
                <a:latin typeface="Courier New"/>
                <a:ea typeface="Courier New"/>
                <a:cs typeface="Courier New"/>
                <a:sym typeface="Courier New"/>
              </a:rPr>
              <a:t> %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request_method</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request_url</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.Authorization),</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to_str_safe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request</a:t>
            </a:r>
            <a:r>
              <a:rPr lang="fr" sz="1300">
                <a:solidFill>
                  <a:srgbClr val="D4D4D4"/>
                </a:solidFill>
                <a:highlight>
                  <a:srgbClr val="1E1E1E"/>
                </a:highlight>
                <a:latin typeface="Courier New"/>
                <a:ea typeface="Courier New"/>
                <a:cs typeface="Courier New"/>
                <a:sym typeface="Courier New"/>
              </a:rPr>
              <a:t>.Cookie)</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C586C0"/>
                </a:solidFill>
                <a:highlight>
                  <a:srgbClr val="1E1E1E"/>
                </a:highlight>
                <a:latin typeface="Courier New"/>
                <a:ea typeface="Courier New"/>
                <a:cs typeface="Courier New"/>
                <a:sym typeface="Courier New"/>
              </a:rPr>
              <a:t>if</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request_method</a:t>
            </a:r>
            <a:r>
              <a:rPr lang="fr" sz="1300">
                <a:solidFill>
                  <a:srgbClr val="D4D4D4"/>
                </a:solidFill>
                <a:highlight>
                  <a:srgbClr val="1E1E1E"/>
                </a:highlight>
                <a:latin typeface="Courier New"/>
                <a:ea typeface="Courier New"/>
                <a:cs typeface="Courier New"/>
                <a:sym typeface="Courier New"/>
              </a:rPr>
              <a:t> == </a:t>
            </a:r>
            <a:r>
              <a:rPr lang="fr" sz="1300">
                <a:solidFill>
                  <a:srgbClr val="CE9178"/>
                </a:solidFill>
                <a:highlight>
                  <a:srgbClr val="1E1E1E"/>
                </a:highlight>
                <a:latin typeface="Courier New"/>
                <a:ea typeface="Courier New"/>
                <a:cs typeface="Courier New"/>
                <a:sym typeface="Courier New"/>
              </a:rPr>
              <a:t>"POST"</a:t>
            </a:r>
            <a:r>
              <a:rPr lang="fr" sz="1300">
                <a:solidFill>
                  <a:srgbClr val="D4D4D4"/>
                </a:solidFill>
                <a:highlight>
                  <a:srgbClr val="1E1E1E"/>
                </a:highlight>
                <a:latin typeface="Courier New"/>
                <a:ea typeface="Courier New"/>
                <a:cs typeface="Courier New"/>
                <a:sym typeface="Courier New"/>
              </a:rPr>
              <a:t> </a:t>
            </a:r>
            <a:r>
              <a:rPr lang="fr" sz="1300">
                <a:solidFill>
                  <a:srgbClr val="569CD6"/>
                </a:solidFill>
                <a:highlight>
                  <a:srgbClr val="1E1E1E"/>
                </a:highlight>
                <a:latin typeface="Courier New"/>
                <a:ea typeface="Courier New"/>
                <a:cs typeface="Courier New"/>
                <a:sym typeface="Courier New"/>
              </a:rPr>
              <a:t>and</a:t>
            </a: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original_packet</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haslayer</a:t>
            </a:r>
            <a:r>
              <a:rPr lang="fr" sz="1300">
                <a:solidFill>
                  <a:srgbClr val="D4D4D4"/>
                </a:solidFill>
                <a:highlight>
                  <a:srgbClr val="1E1E1E"/>
                </a:highlight>
                <a:latin typeface="Courier New"/>
                <a:ea typeface="Courier New"/>
                <a:cs typeface="Courier New"/>
                <a:sym typeface="Courier New"/>
              </a:rPr>
              <a:t>(</a:t>
            </a:r>
            <a:r>
              <a:rPr lang="fr" sz="1300">
                <a:solidFill>
                  <a:srgbClr val="4EC9B0"/>
                </a:solidFill>
                <a:highlight>
                  <a:srgbClr val="1E1E1E"/>
                </a:highlight>
                <a:latin typeface="Courier New"/>
                <a:ea typeface="Courier New"/>
                <a:cs typeface="Courier New"/>
                <a:sym typeface="Courier New"/>
              </a:rPr>
              <a:t>Raw</a:t>
            </a:r>
            <a:r>
              <a:rPr lang="fr"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fr" sz="1300">
                <a:solidFill>
                  <a:srgbClr val="D4D4D4"/>
                </a:solidFill>
                <a:highlight>
                  <a:srgbClr val="1E1E1E"/>
                </a:highlight>
                <a:latin typeface="Courier New"/>
                <a:ea typeface="Courier New"/>
                <a:cs typeface="Courier New"/>
                <a:sym typeface="Courier New"/>
              </a:rPr>
              <a:t>       </a:t>
            </a:r>
            <a:r>
              <a:rPr lang="fr" sz="1300">
                <a:solidFill>
                  <a:srgbClr val="9CDCFE"/>
                </a:solidFill>
                <a:highlight>
                  <a:srgbClr val="1E1E1E"/>
                </a:highlight>
                <a:latin typeface="Courier New"/>
                <a:ea typeface="Courier New"/>
                <a:cs typeface="Courier New"/>
                <a:sym typeface="Courier New"/>
              </a:rPr>
              <a:t>self</a:t>
            </a:r>
            <a:r>
              <a:rPr lang="fr" sz="1300">
                <a:solidFill>
                  <a:srgbClr val="D4D4D4"/>
                </a:solidFill>
                <a:highlight>
                  <a:srgbClr val="1E1E1E"/>
                </a:highlight>
                <a:latin typeface="Courier New"/>
                <a:ea typeface="Courier New"/>
                <a:cs typeface="Courier New"/>
                <a:sym typeface="Courier New"/>
              </a:rPr>
              <a:t>.</a:t>
            </a:r>
            <a:r>
              <a:rPr lang="fr" sz="1300">
                <a:solidFill>
                  <a:srgbClr val="DCDCAA"/>
                </a:solidFill>
                <a:highlight>
                  <a:srgbClr val="1E1E1E"/>
                </a:highlight>
                <a:latin typeface="Courier New"/>
                <a:ea typeface="Courier New"/>
                <a:cs typeface="Courier New"/>
                <a:sym typeface="Courier New"/>
              </a:rPr>
              <a:t>log_message</a:t>
            </a:r>
            <a:r>
              <a:rPr lang="fr" sz="1300">
                <a:solidFill>
                  <a:srgbClr val="D4D4D4"/>
                </a:solidFill>
                <a:highlight>
                  <a:srgbClr val="1E1E1E"/>
                </a:highlight>
                <a:latin typeface="Courier New"/>
                <a:ea typeface="Courier New"/>
                <a:cs typeface="Courier New"/>
                <a:sym typeface="Courier New"/>
              </a:rPr>
              <a:t>(</a:t>
            </a:r>
            <a:r>
              <a:rPr lang="fr" sz="1300">
                <a:solidFill>
                  <a:srgbClr val="9CDCFE"/>
                </a:solidFill>
                <a:highlight>
                  <a:srgbClr val="1E1E1E"/>
                </a:highlight>
                <a:latin typeface="Courier New"/>
                <a:ea typeface="Courier New"/>
                <a:cs typeface="Courier New"/>
                <a:sym typeface="Courier New"/>
              </a:rPr>
              <a:t>original_packet</a:t>
            </a:r>
            <a:r>
              <a:rPr lang="fr" sz="1300">
                <a:solidFill>
                  <a:srgbClr val="D4D4D4"/>
                </a:solidFill>
                <a:highlight>
                  <a:srgbClr val="1E1E1E"/>
                </a:highlight>
                <a:latin typeface="Courier New"/>
                <a:ea typeface="Courier New"/>
                <a:cs typeface="Courier New"/>
                <a:sym typeface="Courier New"/>
              </a:rPr>
              <a:t>[</a:t>
            </a:r>
            <a:r>
              <a:rPr lang="fr" sz="1300">
                <a:solidFill>
                  <a:srgbClr val="4EC9B0"/>
                </a:solidFill>
                <a:highlight>
                  <a:srgbClr val="1E1E1E"/>
                </a:highlight>
                <a:latin typeface="Courier New"/>
                <a:ea typeface="Courier New"/>
                <a:cs typeface="Courier New"/>
                <a:sym typeface="Courier New"/>
              </a:rPr>
              <a:t>Raw</a:t>
            </a:r>
            <a:r>
              <a:rPr lang="fr" sz="1300">
                <a:solidFill>
                  <a:srgbClr val="D4D4D4"/>
                </a:solidFill>
                <a:highlight>
                  <a:srgbClr val="1E1E1E"/>
                </a:highlight>
                <a:latin typeface="Courier New"/>
                <a:ea typeface="Courier New"/>
                <a:cs typeface="Courier New"/>
                <a:sym typeface="Courier New"/>
              </a:rPr>
              <a:t>].load)</a:t>
            </a:r>
            <a:endParaRPr sz="13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http.download_files</a:t>
            </a:r>
            <a:endParaRPr/>
          </a:p>
        </p:txBody>
      </p:sp>
      <p:sp>
        <p:nvSpPr>
          <p:cNvPr id="469" name="Google Shape;469;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Copie de certains fichiers accédés, en fonction de leur type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Corps des réponses HTTP</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fr" sz="1500"/>
              <a:t>Problème lorsque fichiers fragmentés</a:t>
            </a:r>
            <a:endParaRPr sz="1500"/>
          </a:p>
          <a:p>
            <a:pPr indent="0" lvl="0" marL="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Choix des technologies</a:t>
            </a:r>
            <a:endParaRPr/>
          </a:p>
        </p:txBody>
      </p:sp>
      <p:sp>
        <p:nvSpPr>
          <p:cNvPr id="475" name="Google Shape;475;p45"/>
          <p:cNvSpPr txBox="1"/>
          <p:nvPr>
            <p:ph idx="1" type="body"/>
          </p:nvPr>
        </p:nvSpPr>
        <p:spPr>
          <a:xfrm>
            <a:off x="1297500" y="2263750"/>
            <a:ext cx="3490500" cy="225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Langage interprété</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fr"/>
              <a:t>Syntaxe claire et concise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fr"/>
              <a:t>Écosystème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fr"/>
              <a:t>Utilisé en cybersécurité</a:t>
            </a:r>
            <a:endParaRPr/>
          </a:p>
        </p:txBody>
      </p:sp>
      <p:sp>
        <p:nvSpPr>
          <p:cNvPr id="476" name="Google Shape;476;p45"/>
          <p:cNvSpPr txBox="1"/>
          <p:nvPr>
            <p:ph idx="1" type="body"/>
          </p:nvPr>
        </p:nvSpPr>
        <p:spPr>
          <a:xfrm>
            <a:off x="1297500" y="1567550"/>
            <a:ext cx="34905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Python3</a:t>
            </a:r>
            <a:endParaRPr/>
          </a:p>
        </p:txBody>
      </p:sp>
      <p:sp>
        <p:nvSpPr>
          <p:cNvPr id="477" name="Google Shape;477;p45"/>
          <p:cNvSpPr txBox="1"/>
          <p:nvPr>
            <p:ph idx="1" type="body"/>
          </p:nvPr>
        </p:nvSpPr>
        <p:spPr>
          <a:xfrm>
            <a:off x="4886725" y="1567550"/>
            <a:ext cx="3490500" cy="43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Scapy</a:t>
            </a:r>
            <a:endParaRPr/>
          </a:p>
        </p:txBody>
      </p:sp>
      <p:sp>
        <p:nvSpPr>
          <p:cNvPr id="478" name="Google Shape;478;p45"/>
          <p:cNvSpPr txBox="1"/>
          <p:nvPr>
            <p:ph idx="1" type="body"/>
          </p:nvPr>
        </p:nvSpPr>
        <p:spPr>
          <a:xfrm>
            <a:off x="4886725" y="2263750"/>
            <a:ext cx="3768300" cy="225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Traitement de paquet en Python</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fr"/>
              <a:t>Syntaxe simple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fr"/>
              <a:t>Flexibilité avec fonctions manipulations de paquets</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fr"/>
              <a:t>À jour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Difficultés rencontrées</a:t>
            </a:r>
            <a:endParaRPr/>
          </a:p>
        </p:txBody>
      </p:sp>
      <p:sp>
        <p:nvSpPr>
          <p:cNvPr id="484" name="Google Shape;484;p46"/>
          <p:cNvSpPr txBox="1"/>
          <p:nvPr/>
        </p:nvSpPr>
        <p:spPr>
          <a:xfrm>
            <a:off x="908875" y="1490575"/>
            <a:ext cx="7498500" cy="3787800"/>
          </a:xfrm>
          <a:prstGeom prst="rect">
            <a:avLst/>
          </a:prstGeom>
          <a:noFill/>
          <a:ln>
            <a:noFill/>
          </a:ln>
        </p:spPr>
        <p:txBody>
          <a:bodyPr anchorCtr="0" anchor="t" bIns="91425" lIns="91425" spcFirstLastPara="1" rIns="91425" wrap="square" tIns="91425">
            <a:spAutoFit/>
          </a:bodyPr>
          <a:lstStyle/>
          <a:p>
            <a:pPr indent="0" lvl="0" marL="0" rtl="0" algn="ctr">
              <a:lnSpc>
                <a:spcPct val="130909"/>
              </a:lnSpc>
              <a:spcBef>
                <a:spcPts val="1000"/>
              </a:spcBef>
              <a:spcAft>
                <a:spcPts val="0"/>
              </a:spcAft>
              <a:buNone/>
            </a:pPr>
            <a:r>
              <a:rPr lang="fr" sz="2000">
                <a:solidFill>
                  <a:schemeClr val="lt1"/>
                </a:solidFill>
                <a:latin typeface="Gill Sans"/>
                <a:ea typeface="Gill Sans"/>
                <a:cs typeface="Gill Sans"/>
                <a:sym typeface="Gill Sans"/>
              </a:rPr>
              <a:t>Scapy : problèmes de performance               </a:t>
            </a:r>
            <a:endParaRPr sz="2000">
              <a:solidFill>
                <a:schemeClr val="lt1"/>
              </a:solidFill>
              <a:latin typeface="Gill Sans"/>
              <a:ea typeface="Gill Sans"/>
              <a:cs typeface="Gill Sans"/>
              <a:sym typeface="Gill Sans"/>
            </a:endParaRPr>
          </a:p>
          <a:p>
            <a:pPr indent="0" lvl="0" marL="0" rtl="0" algn="ctr">
              <a:lnSpc>
                <a:spcPct val="130909"/>
              </a:lnSpc>
              <a:spcBef>
                <a:spcPts val="1000"/>
              </a:spcBef>
              <a:spcAft>
                <a:spcPts val="0"/>
              </a:spcAft>
              <a:buNone/>
            </a:pPr>
            <a:r>
              <a:rPr lang="fr" sz="2000">
                <a:solidFill>
                  <a:schemeClr val="lt1"/>
                </a:solidFill>
                <a:latin typeface="Gill Sans"/>
                <a:ea typeface="Gill Sans"/>
                <a:cs typeface="Gill Sans"/>
                <a:sym typeface="Gill Sans"/>
              </a:rPr>
              <a:t> Résultats incohérents ou perte de données</a:t>
            </a:r>
            <a:endParaRPr sz="2000">
              <a:solidFill>
                <a:schemeClr val="lt1"/>
              </a:solidFill>
              <a:latin typeface="Gill Sans"/>
              <a:ea typeface="Gill Sans"/>
              <a:cs typeface="Gill Sans"/>
              <a:sym typeface="Gill Sans"/>
            </a:endParaRPr>
          </a:p>
          <a:p>
            <a:pPr indent="0" lvl="0" marL="0" rtl="0" algn="ctr">
              <a:lnSpc>
                <a:spcPct val="130909"/>
              </a:lnSpc>
              <a:spcBef>
                <a:spcPts val="1000"/>
              </a:spcBef>
              <a:spcAft>
                <a:spcPts val="0"/>
              </a:spcAft>
              <a:buNone/>
            </a:pPr>
            <a:r>
              <a:t/>
            </a:r>
            <a:endParaRPr sz="2000" u="sng">
              <a:solidFill>
                <a:schemeClr val="lt1"/>
              </a:solidFill>
              <a:latin typeface="Gill Sans"/>
              <a:ea typeface="Gill Sans"/>
              <a:cs typeface="Gill Sans"/>
              <a:sym typeface="Gill Sans"/>
            </a:endParaRPr>
          </a:p>
          <a:p>
            <a:pPr indent="0" lvl="0" marL="0" rtl="0" algn="ctr">
              <a:lnSpc>
                <a:spcPct val="130909"/>
              </a:lnSpc>
              <a:spcBef>
                <a:spcPts val="1000"/>
              </a:spcBef>
              <a:spcAft>
                <a:spcPts val="0"/>
              </a:spcAft>
              <a:buNone/>
            </a:pPr>
            <a:r>
              <a:rPr lang="fr" sz="2000" u="sng">
                <a:solidFill>
                  <a:schemeClr val="lt1"/>
                </a:solidFill>
                <a:latin typeface="Gill Sans"/>
                <a:ea typeface="Gill Sans"/>
                <a:cs typeface="Gill Sans"/>
                <a:sym typeface="Gill Sans"/>
              </a:rPr>
              <a:t>Solution partielle:</a:t>
            </a:r>
            <a:endParaRPr sz="2000" u="sng">
              <a:solidFill>
                <a:schemeClr val="lt1"/>
              </a:solidFill>
              <a:latin typeface="Gill Sans"/>
              <a:ea typeface="Gill Sans"/>
              <a:cs typeface="Gill Sans"/>
              <a:sym typeface="Gill Sans"/>
            </a:endParaRPr>
          </a:p>
          <a:p>
            <a:pPr indent="0" lvl="0" marL="0" rtl="0" algn="ctr">
              <a:lnSpc>
                <a:spcPct val="130909"/>
              </a:lnSpc>
              <a:spcBef>
                <a:spcPts val="1000"/>
              </a:spcBef>
              <a:spcAft>
                <a:spcPts val="0"/>
              </a:spcAft>
              <a:buNone/>
            </a:pPr>
            <a:r>
              <a:rPr lang="fr" sz="2000">
                <a:solidFill>
                  <a:schemeClr val="lt1"/>
                </a:solidFill>
                <a:latin typeface="Gill Sans"/>
                <a:ea typeface="Gill Sans"/>
                <a:cs typeface="Gill Sans"/>
                <a:sym typeface="Gill Sans"/>
              </a:rPr>
              <a:t>Utilisation de </a:t>
            </a:r>
            <a:r>
              <a:rPr b="1" lang="fr" sz="2000">
                <a:solidFill>
                  <a:schemeClr val="lt1"/>
                </a:solidFill>
                <a:latin typeface="Gill Sans"/>
                <a:ea typeface="Gill Sans"/>
                <a:cs typeface="Gill Sans"/>
                <a:sym typeface="Gill Sans"/>
              </a:rPr>
              <a:t>libpcap</a:t>
            </a:r>
            <a:endParaRPr sz="2000">
              <a:solidFill>
                <a:schemeClr val="lt1"/>
              </a:solidFill>
              <a:latin typeface="Gill Sans"/>
              <a:ea typeface="Gill Sans"/>
              <a:cs typeface="Gill Sans"/>
              <a:sym typeface="Gill Sans"/>
            </a:endParaRPr>
          </a:p>
          <a:p>
            <a:pPr indent="0" lvl="0" marL="0" rtl="0" algn="ctr">
              <a:lnSpc>
                <a:spcPct val="130909"/>
              </a:lnSpc>
              <a:spcBef>
                <a:spcPts val="1000"/>
              </a:spcBef>
              <a:spcAft>
                <a:spcPts val="0"/>
              </a:spcAft>
              <a:buNone/>
            </a:pPr>
            <a:r>
              <a:rPr lang="fr" sz="2000">
                <a:solidFill>
                  <a:schemeClr val="lt1"/>
                </a:solidFill>
                <a:latin typeface="Gill Sans"/>
                <a:ea typeface="Gill Sans"/>
                <a:cs typeface="Gill Sans"/>
                <a:sym typeface="Gill Sans"/>
              </a:rPr>
              <a:t>Contrainte supplémentaire dans l’environnement</a:t>
            </a:r>
            <a:endParaRPr sz="2000">
              <a:solidFill>
                <a:schemeClr val="lt1"/>
              </a:solidFill>
              <a:latin typeface="Gill Sans"/>
              <a:ea typeface="Gill Sans"/>
              <a:cs typeface="Gill Sans"/>
              <a:sym typeface="Gill Sans"/>
            </a:endParaRPr>
          </a:p>
          <a:p>
            <a:pPr indent="0" lvl="0" marL="457200" rtl="0" algn="ctr">
              <a:lnSpc>
                <a:spcPct val="125454"/>
              </a:lnSpc>
              <a:spcBef>
                <a:spcPts val="0"/>
              </a:spcBef>
              <a:spcAft>
                <a:spcPts val="0"/>
              </a:spcAft>
              <a:buNone/>
            </a:pPr>
            <a:r>
              <a:t/>
            </a:r>
            <a:endParaRPr sz="1700">
              <a:solidFill>
                <a:schemeClr val="lt1"/>
              </a:solidFill>
              <a:latin typeface="Gill Sans"/>
              <a:ea typeface="Gill Sans"/>
              <a:cs typeface="Gill Sans"/>
              <a:sym typeface="Gill Sans"/>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85" name="Google Shape;485;p46"/>
          <p:cNvSpPr/>
          <p:nvPr/>
        </p:nvSpPr>
        <p:spPr>
          <a:xfrm>
            <a:off x="1866975" y="2115350"/>
            <a:ext cx="504600" cy="279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Difficultés rencontrées</a:t>
            </a:r>
            <a:endParaRPr/>
          </a:p>
        </p:txBody>
      </p:sp>
      <p:sp>
        <p:nvSpPr>
          <p:cNvPr id="491" name="Google Shape;491;p47"/>
          <p:cNvSpPr txBox="1"/>
          <p:nvPr/>
        </p:nvSpPr>
        <p:spPr>
          <a:xfrm>
            <a:off x="815675" y="190732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Perte, ou non-capture de paquets</a:t>
            </a:r>
            <a:endParaRPr sz="1600">
              <a:solidFill>
                <a:srgbClr val="FFFFFF"/>
              </a:solidFill>
              <a:latin typeface="Montserrat"/>
              <a:ea typeface="Montserrat"/>
              <a:cs typeface="Montserrat"/>
              <a:sym typeface="Montserrat"/>
            </a:endParaRPr>
          </a:p>
        </p:txBody>
      </p:sp>
      <p:sp>
        <p:nvSpPr>
          <p:cNvPr id="492" name="Google Shape;492;p47"/>
          <p:cNvSpPr txBox="1"/>
          <p:nvPr/>
        </p:nvSpPr>
        <p:spPr>
          <a:xfrm>
            <a:off x="5035150" y="177897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Méthodologie</a:t>
            </a:r>
            <a:endParaRPr sz="1600">
              <a:solidFill>
                <a:srgbClr val="FFFFFF"/>
              </a:solidFill>
              <a:latin typeface="Montserrat"/>
              <a:ea typeface="Montserrat"/>
              <a:cs typeface="Montserrat"/>
              <a:sym typeface="Montserrat"/>
            </a:endParaRPr>
          </a:p>
        </p:txBody>
      </p:sp>
      <p:sp>
        <p:nvSpPr>
          <p:cNvPr id="493" name="Google Shape;493;p47"/>
          <p:cNvSpPr txBox="1"/>
          <p:nvPr/>
        </p:nvSpPr>
        <p:spPr>
          <a:xfrm>
            <a:off x="3169800" y="328770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Limites d’un module</a:t>
            </a:r>
            <a:endParaRPr sz="16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1297500" y="451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Table des matières</a:t>
            </a:r>
            <a:endParaRPr/>
          </a:p>
        </p:txBody>
      </p:sp>
      <p:sp>
        <p:nvSpPr>
          <p:cNvPr id="360" name="Google Shape;360;p30"/>
          <p:cNvSpPr txBox="1"/>
          <p:nvPr/>
        </p:nvSpPr>
        <p:spPr>
          <a:xfrm>
            <a:off x="1294300" y="1383400"/>
            <a:ext cx="3018300" cy="34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a:solidFill>
                  <a:srgbClr val="FFFFFF"/>
                </a:solidFill>
                <a:latin typeface="Montserrat"/>
                <a:ea typeface="Montserrat"/>
                <a:cs typeface="Montserrat"/>
                <a:sym typeface="Montserrat"/>
              </a:rPr>
              <a:t>Introduction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Cas d’utilisation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État de l’art</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Fonctionnement</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Modules implémentés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Choix des technologies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Difficultés rencontrées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Axes d’amélioration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Démonstration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fr">
                <a:solidFill>
                  <a:srgbClr val="FFFFFF"/>
                </a:solidFill>
                <a:latin typeface="Montserrat"/>
                <a:ea typeface="Montserrat"/>
                <a:cs typeface="Montserrat"/>
                <a:sym typeface="Montserrat"/>
              </a:rPr>
              <a:t>Conclusion</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Axes d’amélioration</a:t>
            </a:r>
            <a:endParaRPr/>
          </a:p>
        </p:txBody>
      </p:sp>
      <p:sp>
        <p:nvSpPr>
          <p:cNvPr id="499" name="Google Shape;499;p48"/>
          <p:cNvSpPr txBox="1"/>
          <p:nvPr/>
        </p:nvSpPr>
        <p:spPr>
          <a:xfrm>
            <a:off x="815675" y="177897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Stocker logs</a:t>
            </a:r>
            <a:endParaRPr sz="1600">
              <a:solidFill>
                <a:srgbClr val="FFFFFF"/>
              </a:solidFill>
              <a:latin typeface="Montserrat"/>
              <a:ea typeface="Montserrat"/>
              <a:cs typeface="Montserrat"/>
              <a:sym typeface="Montserrat"/>
            </a:endParaRPr>
          </a:p>
        </p:txBody>
      </p:sp>
      <p:sp>
        <p:nvSpPr>
          <p:cNvPr id="500" name="Google Shape;500;p48"/>
          <p:cNvSpPr txBox="1"/>
          <p:nvPr/>
        </p:nvSpPr>
        <p:spPr>
          <a:xfrm>
            <a:off x="5035150" y="177897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Fichier de configuration</a:t>
            </a:r>
            <a:endParaRPr sz="1600">
              <a:solidFill>
                <a:srgbClr val="FFFFFF"/>
              </a:solidFill>
              <a:latin typeface="Montserrat"/>
              <a:ea typeface="Montserrat"/>
              <a:cs typeface="Montserrat"/>
              <a:sym typeface="Montserrat"/>
            </a:endParaRPr>
          </a:p>
        </p:txBody>
      </p:sp>
      <p:sp>
        <p:nvSpPr>
          <p:cNvPr id="501" name="Google Shape;501;p48"/>
          <p:cNvSpPr txBox="1"/>
          <p:nvPr/>
        </p:nvSpPr>
        <p:spPr>
          <a:xfrm>
            <a:off x="815675" y="347510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Optimisation</a:t>
            </a:r>
            <a:endParaRPr sz="1600">
              <a:solidFill>
                <a:srgbClr val="FFFFFF"/>
              </a:solidFill>
              <a:latin typeface="Montserrat"/>
              <a:ea typeface="Montserrat"/>
              <a:cs typeface="Montserrat"/>
              <a:sym typeface="Montserrat"/>
            </a:endParaRPr>
          </a:p>
        </p:txBody>
      </p:sp>
      <p:sp>
        <p:nvSpPr>
          <p:cNvPr id="502" name="Google Shape;502;p48"/>
          <p:cNvSpPr txBox="1"/>
          <p:nvPr/>
        </p:nvSpPr>
        <p:spPr>
          <a:xfrm>
            <a:off x="5035150" y="347510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Lecture de fichiers</a:t>
            </a:r>
            <a:endParaRPr sz="1600">
              <a:solidFill>
                <a:srgbClr val="FFFFFF"/>
              </a:solidFill>
              <a:latin typeface="Montserrat"/>
              <a:ea typeface="Montserrat"/>
              <a:cs typeface="Montserrat"/>
              <a:sym typeface="Montserrat"/>
            </a:endParaRPr>
          </a:p>
          <a:p>
            <a:pPr indent="0" lvl="0" marL="0" rtl="0" algn="ctr">
              <a:spcBef>
                <a:spcPts val="0"/>
              </a:spcBef>
              <a:spcAft>
                <a:spcPts val="0"/>
              </a:spcAft>
              <a:buNone/>
            </a:pPr>
            <a:r>
              <a:rPr lang="fr" sz="1600">
                <a:solidFill>
                  <a:srgbClr val="FFFFFF"/>
                </a:solidFill>
                <a:latin typeface="Montserrat"/>
                <a:ea typeface="Montserrat"/>
                <a:cs typeface="Montserrat"/>
                <a:sym typeface="Montserrat"/>
              </a:rPr>
              <a:t>de capture réseau</a:t>
            </a:r>
            <a:endParaRPr sz="16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Démonstration</a:t>
            </a:r>
            <a:endParaRPr sz="4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Conclusion</a:t>
            </a:r>
            <a:endParaRPr sz="4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Merci !</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Introduction</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Cas d’utilisation</a:t>
            </a:r>
            <a:endParaRPr/>
          </a:p>
        </p:txBody>
      </p:sp>
      <p:sp>
        <p:nvSpPr>
          <p:cNvPr id="371" name="Google Shape;371;p32"/>
          <p:cNvSpPr txBox="1"/>
          <p:nvPr/>
        </p:nvSpPr>
        <p:spPr>
          <a:xfrm>
            <a:off x="815675" y="190732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Expérimentations dans un cadre personnel</a:t>
            </a:r>
            <a:endParaRPr sz="1600">
              <a:solidFill>
                <a:srgbClr val="FFFFFF"/>
              </a:solidFill>
              <a:latin typeface="Montserrat"/>
              <a:ea typeface="Montserrat"/>
              <a:cs typeface="Montserrat"/>
              <a:sym typeface="Montserrat"/>
            </a:endParaRPr>
          </a:p>
        </p:txBody>
      </p:sp>
      <p:sp>
        <p:nvSpPr>
          <p:cNvPr id="372" name="Google Shape;372;p32"/>
          <p:cNvSpPr txBox="1"/>
          <p:nvPr/>
        </p:nvSpPr>
        <p:spPr>
          <a:xfrm>
            <a:off x="5035150" y="177897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Test d’intrusion</a:t>
            </a:r>
            <a:endParaRPr sz="1600">
              <a:solidFill>
                <a:srgbClr val="FFFFFF"/>
              </a:solidFill>
              <a:latin typeface="Montserrat"/>
              <a:ea typeface="Montserrat"/>
              <a:cs typeface="Montserrat"/>
              <a:sym typeface="Montserrat"/>
            </a:endParaRPr>
          </a:p>
        </p:txBody>
      </p:sp>
      <p:sp>
        <p:nvSpPr>
          <p:cNvPr id="373" name="Google Shape;373;p32"/>
          <p:cNvSpPr txBox="1"/>
          <p:nvPr/>
        </p:nvSpPr>
        <p:spPr>
          <a:xfrm>
            <a:off x="3169800" y="328770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Man In The Middle</a:t>
            </a:r>
            <a:endParaRPr sz="16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État de l’art</a:t>
            </a:r>
            <a:endParaRPr/>
          </a:p>
        </p:txBody>
      </p:sp>
      <p:sp>
        <p:nvSpPr>
          <p:cNvPr id="379" name="Google Shape;379;p33"/>
          <p:cNvSpPr txBox="1"/>
          <p:nvPr/>
        </p:nvSpPr>
        <p:spPr>
          <a:xfrm>
            <a:off x="402525" y="162847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Wireshark</a:t>
            </a:r>
            <a:endParaRPr sz="1600">
              <a:solidFill>
                <a:srgbClr val="FFFFFF"/>
              </a:solidFill>
              <a:latin typeface="Montserrat"/>
              <a:ea typeface="Montserrat"/>
              <a:cs typeface="Montserrat"/>
              <a:sym typeface="Montserrat"/>
            </a:endParaRPr>
          </a:p>
        </p:txBody>
      </p:sp>
      <p:sp>
        <p:nvSpPr>
          <p:cNvPr id="380" name="Google Shape;380;p33"/>
          <p:cNvSpPr txBox="1"/>
          <p:nvPr/>
        </p:nvSpPr>
        <p:spPr>
          <a:xfrm>
            <a:off x="5747825" y="179085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tcpdump</a:t>
            </a:r>
            <a:endParaRPr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ctr">
              <a:spcBef>
                <a:spcPts val="0"/>
              </a:spcBef>
              <a:spcAft>
                <a:spcPts val="0"/>
              </a:spcAft>
              <a:buNone/>
            </a:pPr>
            <a:r>
              <a:rPr lang="fr" sz="1600">
                <a:solidFill>
                  <a:srgbClr val="FFFFFF"/>
                </a:solidFill>
                <a:latin typeface="Montserrat"/>
                <a:ea typeface="Montserrat"/>
                <a:cs typeface="Montserrat"/>
                <a:sym typeface="Montserrat"/>
              </a:rPr>
              <a:t>Affiche et enregistre le trafic</a:t>
            </a:r>
            <a:endParaRPr sz="1600">
              <a:solidFill>
                <a:srgbClr val="FFFFFF"/>
              </a:solidFill>
              <a:latin typeface="Montserrat"/>
              <a:ea typeface="Montserrat"/>
              <a:cs typeface="Montserrat"/>
              <a:sym typeface="Montserrat"/>
            </a:endParaRPr>
          </a:p>
        </p:txBody>
      </p:sp>
      <p:sp>
        <p:nvSpPr>
          <p:cNvPr id="381" name="Google Shape;381;p33"/>
          <p:cNvSpPr txBox="1"/>
          <p:nvPr/>
        </p:nvSpPr>
        <p:spPr>
          <a:xfrm>
            <a:off x="3066525" y="3762800"/>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NetworkMiner</a:t>
            </a:r>
            <a:endParaRPr sz="1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ctr">
              <a:spcBef>
                <a:spcPts val="0"/>
              </a:spcBef>
              <a:spcAft>
                <a:spcPts val="0"/>
              </a:spcAft>
              <a:buNone/>
            </a:pPr>
            <a:r>
              <a:rPr lang="fr">
                <a:solidFill>
                  <a:srgbClr val="FFFFFF"/>
                </a:solidFill>
                <a:latin typeface="Montserrat"/>
                <a:ea typeface="Montserrat"/>
                <a:cs typeface="Montserrat"/>
                <a:sym typeface="Montserrat"/>
              </a:rPr>
              <a:t>HTTP, FTP, SMB, SMTP</a:t>
            </a:r>
            <a:endParaRPr>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txBox="1"/>
          <p:nvPr>
            <p:ph type="title"/>
          </p:nvPr>
        </p:nvSpPr>
        <p:spPr>
          <a:xfrm>
            <a:off x="-150" y="159147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4500"/>
              <a:t>Fonctionnement</a:t>
            </a:r>
            <a:endParaRPr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Fonctionnement : actions</a:t>
            </a:r>
            <a:endParaRPr/>
          </a:p>
        </p:txBody>
      </p:sp>
      <p:sp>
        <p:nvSpPr>
          <p:cNvPr id="392" name="Google Shape;392;p35"/>
          <p:cNvSpPr txBox="1"/>
          <p:nvPr/>
        </p:nvSpPr>
        <p:spPr>
          <a:xfrm>
            <a:off x="75" y="2571750"/>
            <a:ext cx="45720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show-interfaces</a:t>
            </a:r>
            <a:endParaRPr sz="1600">
              <a:solidFill>
                <a:srgbClr val="FFFFFF"/>
              </a:solidFill>
              <a:latin typeface="Montserrat"/>
              <a:ea typeface="Montserrat"/>
              <a:cs typeface="Montserrat"/>
              <a:sym typeface="Montserrat"/>
            </a:endParaRPr>
          </a:p>
        </p:txBody>
      </p:sp>
      <p:sp>
        <p:nvSpPr>
          <p:cNvPr id="393" name="Google Shape;393;p35"/>
          <p:cNvSpPr txBox="1"/>
          <p:nvPr/>
        </p:nvSpPr>
        <p:spPr>
          <a:xfrm>
            <a:off x="4572000" y="2571750"/>
            <a:ext cx="45720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print-packets</a:t>
            </a:r>
            <a:endParaRPr sz="1600">
              <a:solidFill>
                <a:srgbClr val="FFFFFF"/>
              </a:solidFill>
              <a:latin typeface="Montserrat"/>
              <a:ea typeface="Montserrat"/>
              <a:cs typeface="Montserrat"/>
              <a:sym typeface="Montserrat"/>
            </a:endParaRPr>
          </a:p>
        </p:txBody>
      </p:sp>
      <p:sp>
        <p:nvSpPr>
          <p:cNvPr id="394" name="Google Shape;394;p35"/>
          <p:cNvSpPr txBox="1"/>
          <p:nvPr/>
        </p:nvSpPr>
        <p:spPr>
          <a:xfrm>
            <a:off x="2924850" y="363872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u="sng">
                <a:solidFill>
                  <a:srgbClr val="FFFFFF"/>
                </a:solidFill>
                <a:latin typeface="Montserrat"/>
                <a:ea typeface="Montserrat"/>
                <a:cs typeface="Montserrat"/>
                <a:sym typeface="Montserrat"/>
              </a:rPr>
              <a:t>sniff-data</a:t>
            </a:r>
            <a:endParaRPr sz="1600" u="sng">
              <a:solidFill>
                <a:srgbClr val="FFFFFF"/>
              </a:solidFill>
              <a:latin typeface="Montserrat"/>
              <a:ea typeface="Montserrat"/>
              <a:cs typeface="Montserrat"/>
              <a:sym typeface="Montserrat"/>
            </a:endParaRPr>
          </a:p>
        </p:txBody>
      </p:sp>
      <p:sp>
        <p:nvSpPr>
          <p:cNvPr id="395" name="Google Shape;395;p35"/>
          <p:cNvSpPr txBox="1"/>
          <p:nvPr/>
        </p:nvSpPr>
        <p:spPr>
          <a:xfrm>
            <a:off x="2924850" y="1408225"/>
            <a:ext cx="3294300" cy="7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rgbClr val="FFFFFF"/>
                </a:solidFill>
                <a:latin typeface="Montserrat"/>
                <a:ea typeface="Montserrat"/>
                <a:cs typeface="Montserrat"/>
                <a:sym typeface="Montserrat"/>
              </a:rPr>
              <a:t>Wirefish core</a:t>
            </a:r>
            <a:endParaRPr sz="1600">
              <a:solidFill>
                <a:srgbClr val="FFFFFF"/>
              </a:solidFill>
              <a:latin typeface="Montserrat"/>
              <a:ea typeface="Montserrat"/>
              <a:cs typeface="Montserrat"/>
              <a:sym typeface="Montserrat"/>
            </a:endParaRPr>
          </a:p>
        </p:txBody>
      </p:sp>
      <p:cxnSp>
        <p:nvCxnSpPr>
          <p:cNvPr id="396" name="Google Shape;396;p35"/>
          <p:cNvCxnSpPr>
            <a:stCxn id="395" idx="2"/>
            <a:endCxn id="392" idx="0"/>
          </p:cNvCxnSpPr>
          <p:nvPr/>
        </p:nvCxnSpPr>
        <p:spPr>
          <a:xfrm flipH="1">
            <a:off x="2286000" y="2189125"/>
            <a:ext cx="2286000" cy="3825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35"/>
          <p:cNvCxnSpPr>
            <a:stCxn id="395" idx="2"/>
            <a:endCxn id="393" idx="0"/>
          </p:cNvCxnSpPr>
          <p:nvPr/>
        </p:nvCxnSpPr>
        <p:spPr>
          <a:xfrm>
            <a:off x="4572000" y="2189125"/>
            <a:ext cx="2286000" cy="3825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35"/>
          <p:cNvCxnSpPr>
            <a:stCxn id="395" idx="2"/>
            <a:endCxn id="394" idx="0"/>
          </p:cNvCxnSpPr>
          <p:nvPr/>
        </p:nvCxnSpPr>
        <p:spPr>
          <a:xfrm>
            <a:off x="4572000" y="2189125"/>
            <a:ext cx="0" cy="144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Fonctionnement : sniff-data</a:t>
            </a:r>
            <a:endParaRPr/>
          </a:p>
        </p:txBody>
      </p:sp>
      <p:pic>
        <p:nvPicPr>
          <p:cNvPr id="404" name="Google Shape;404;p36"/>
          <p:cNvPicPr preferRelativeResize="0"/>
          <p:nvPr/>
        </p:nvPicPr>
        <p:blipFill>
          <a:blip r:embed="rId3">
            <a:alphaModFix/>
          </a:blip>
          <a:stretch>
            <a:fillRect/>
          </a:stretch>
        </p:blipFill>
        <p:spPr>
          <a:xfrm>
            <a:off x="1375500" y="1045600"/>
            <a:ext cx="6393001" cy="379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qu’un module ?</a:t>
            </a:r>
            <a:endParaRPr/>
          </a:p>
        </p:txBody>
      </p:sp>
      <p:sp>
        <p:nvSpPr>
          <p:cNvPr id="410" name="Google Shape;410;p37"/>
          <p:cNvSpPr txBox="1"/>
          <p:nvPr>
            <p:ph idx="1" type="body"/>
          </p:nvPr>
        </p:nvSpPr>
        <p:spPr>
          <a:xfrm>
            <a:off x="5776450" y="1974925"/>
            <a:ext cx="28617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solidFill>
                  <a:srgbClr val="FFFFFF"/>
                </a:solidFill>
              </a:rPr>
              <a:t>Classe abstraite </a:t>
            </a:r>
            <a:r>
              <a:rPr i="1" lang="fr">
                <a:solidFill>
                  <a:srgbClr val="FFFFFF"/>
                </a:solidFill>
              </a:rPr>
              <a:t>AbstractBaseModule</a:t>
            </a:r>
            <a:endParaRPr i="1">
              <a:solidFill>
                <a:srgbClr val="FFFFFF"/>
              </a:solidFill>
            </a:endParaRPr>
          </a:p>
        </p:txBody>
      </p:sp>
      <p:sp>
        <p:nvSpPr>
          <p:cNvPr id="411" name="Google Shape;411;p37"/>
          <p:cNvSpPr txBox="1"/>
          <p:nvPr>
            <p:ph idx="1" type="body"/>
          </p:nvPr>
        </p:nvSpPr>
        <p:spPr>
          <a:xfrm>
            <a:off x="1283425" y="1974925"/>
            <a:ext cx="15204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solidFill>
                  <a:srgbClr val="FFFFFF"/>
                </a:solidFill>
              </a:rPr>
              <a:t>Classe </a:t>
            </a:r>
            <a:r>
              <a:rPr i="1" lang="fr">
                <a:solidFill>
                  <a:srgbClr val="FFFFFF"/>
                </a:solidFill>
              </a:rPr>
              <a:t>Module</a:t>
            </a:r>
            <a:endParaRPr i="1">
              <a:solidFill>
                <a:srgbClr val="FFFFFF"/>
              </a:solidFill>
            </a:endParaRPr>
          </a:p>
        </p:txBody>
      </p:sp>
      <p:cxnSp>
        <p:nvCxnSpPr>
          <p:cNvPr id="412" name="Google Shape;412;p37"/>
          <p:cNvCxnSpPr>
            <a:stCxn id="410" idx="1"/>
            <a:endCxn id="411" idx="3"/>
          </p:cNvCxnSpPr>
          <p:nvPr/>
        </p:nvCxnSpPr>
        <p:spPr>
          <a:xfrm rot="10800000">
            <a:off x="2803750" y="2159725"/>
            <a:ext cx="2972700" cy="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7"/>
          <p:cNvSpPr txBox="1"/>
          <p:nvPr>
            <p:ph idx="1" type="body"/>
          </p:nvPr>
        </p:nvSpPr>
        <p:spPr>
          <a:xfrm>
            <a:off x="3409938" y="2231700"/>
            <a:ext cx="17604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solidFill>
                  <a:srgbClr val="FFFFFF"/>
                </a:solidFill>
              </a:rPr>
              <a:t>héritage</a:t>
            </a:r>
            <a:endParaRPr i="1">
              <a:solidFill>
                <a:srgbClr val="FFFFFF"/>
              </a:solidFill>
            </a:endParaRPr>
          </a:p>
        </p:txBody>
      </p:sp>
      <p:sp>
        <p:nvSpPr>
          <p:cNvPr id="414" name="Google Shape;414;p37"/>
          <p:cNvSpPr txBox="1"/>
          <p:nvPr>
            <p:ph idx="1" type="body"/>
          </p:nvPr>
        </p:nvSpPr>
        <p:spPr>
          <a:xfrm>
            <a:off x="5885050" y="2393900"/>
            <a:ext cx="2753100" cy="1466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FFFFFF"/>
                </a:solidFill>
              </a:rPr>
              <a:t>_module_name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ctr">
              <a:spcBef>
                <a:spcPts val="0"/>
              </a:spcBef>
              <a:spcAft>
                <a:spcPts val="0"/>
              </a:spcAft>
              <a:buNone/>
            </a:pPr>
            <a:r>
              <a:rPr lang="fr" u="sng"/>
              <a:t>on_receive_packet(packet) -&gt; None</a:t>
            </a:r>
            <a:endParaRPr>
              <a:solidFill>
                <a:srgbClr val="FFFFFF"/>
              </a:solidFill>
            </a:endParaRPr>
          </a:p>
          <a:p>
            <a:pPr indent="0" lvl="0" marL="0" rtl="0" algn="ctr">
              <a:spcBef>
                <a:spcPts val="0"/>
              </a:spcBef>
              <a:spcAft>
                <a:spcPts val="0"/>
              </a:spcAft>
              <a:buNone/>
            </a:pPr>
            <a:r>
              <a:rPr lang="fr">
                <a:solidFill>
                  <a:srgbClr val="FFFFFF"/>
                </a:solidFill>
              </a:rPr>
              <a:t>set_module_name()</a:t>
            </a:r>
            <a:endParaRPr>
              <a:solidFill>
                <a:srgbClr val="FFFFFF"/>
              </a:solidFill>
            </a:endParaRPr>
          </a:p>
          <a:p>
            <a:pPr indent="0" lvl="0" marL="0" rtl="0" algn="ctr">
              <a:spcBef>
                <a:spcPts val="0"/>
              </a:spcBef>
              <a:spcAft>
                <a:spcPts val="0"/>
              </a:spcAft>
              <a:buNone/>
            </a:pPr>
            <a:r>
              <a:rPr lang="fr">
                <a:solidFill>
                  <a:srgbClr val="FFFFFF"/>
                </a:solidFill>
              </a:rPr>
              <a:t>log(), log_message(), log_error()</a:t>
            </a:r>
            <a:endParaRPr>
              <a:solidFill>
                <a:srgbClr val="FFFFFF"/>
              </a:solidFill>
            </a:endParaRPr>
          </a:p>
          <a:p>
            <a:pPr indent="0" lvl="0" marL="0" rtl="0" algn="ctr">
              <a:spcBef>
                <a:spcPts val="0"/>
              </a:spcBef>
              <a:spcAft>
                <a:spcPts val="0"/>
              </a:spcAft>
              <a:buNone/>
            </a:pPr>
            <a:r>
              <a:rPr lang="fr">
                <a:solidFill>
                  <a:srgbClr val="FFFFFF"/>
                </a:solidFill>
              </a:rPr>
              <a:t>write_binary_file()</a:t>
            </a:r>
            <a:endParaRPr>
              <a:solidFill>
                <a:srgbClr val="FFFFFF"/>
              </a:solidFill>
            </a:endParaRPr>
          </a:p>
          <a:p>
            <a:pPr indent="0" lvl="0" marL="0" rtl="0" algn="ctr">
              <a:spcBef>
                <a:spcPts val="0"/>
              </a:spcBef>
              <a:spcAft>
                <a:spcPts val="0"/>
              </a:spcAft>
              <a:buNone/>
            </a:pPr>
            <a:r>
              <a:rPr lang="fr">
                <a:solidFill>
                  <a:srgbClr val="FFFFFF"/>
                </a:solidFill>
              </a:rPr>
              <a:t>to_str_safe()</a:t>
            </a:r>
            <a:endParaRPr>
              <a:solidFill>
                <a:srgbClr val="FFFFFF"/>
              </a:solidFill>
            </a:endParaRPr>
          </a:p>
        </p:txBody>
      </p:sp>
      <p:sp>
        <p:nvSpPr>
          <p:cNvPr id="415" name="Google Shape;415;p37"/>
          <p:cNvSpPr txBox="1"/>
          <p:nvPr>
            <p:ph idx="1" type="body"/>
          </p:nvPr>
        </p:nvSpPr>
        <p:spPr>
          <a:xfrm>
            <a:off x="667075" y="2482825"/>
            <a:ext cx="2753100" cy="1466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FFFFFF"/>
                </a:solidFill>
              </a:rPr>
              <a:t>on_receive_packet(packet) -&gt; None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